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</p:sldIdLst>
  <p:sldSz cy="6858000" cx="12192000"/>
  <p:notesSz cx="6858000" cy="9144000"/>
  <p:embeddedFontLst>
    <p:embeddedFont>
      <p:font typeface="Prompt"/>
      <p:regular r:id="rId101"/>
      <p:bold r:id="rId102"/>
      <p:italic r:id="rId103"/>
      <p:boldItalic r:id="rId104"/>
    </p:embeddedFont>
    <p:embeddedFont>
      <p:font typeface="Century Gothic"/>
      <p:regular r:id="rId105"/>
      <p:bold r:id="rId106"/>
      <p:italic r:id="rId107"/>
      <p:boldItalic r:id="rId10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font" Target="fonts/CenturyGothic-italic.fntdata"/><Relationship Id="rId106" Type="http://schemas.openxmlformats.org/officeDocument/2006/relationships/font" Target="fonts/CenturyGothic-bold.fntdata"/><Relationship Id="rId105" Type="http://schemas.openxmlformats.org/officeDocument/2006/relationships/font" Target="fonts/CenturyGothic-regular.fntdata"/><Relationship Id="rId104" Type="http://schemas.openxmlformats.org/officeDocument/2006/relationships/font" Target="fonts/Prompt-boldItalic.fntdata"/><Relationship Id="rId108" Type="http://schemas.openxmlformats.org/officeDocument/2006/relationships/font" Target="fonts/CenturyGothic-boldItalic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Prompt-italic.fntdata"/><Relationship Id="rId102" Type="http://schemas.openxmlformats.org/officeDocument/2006/relationships/font" Target="fonts/Prompt-bold.fntdata"/><Relationship Id="rId101" Type="http://schemas.openxmlformats.org/officeDocument/2006/relationships/font" Target="fonts/Prompt-regular.fntdata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Shape 61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Shape 6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Shape 6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" type="body"/>
          </p:nvPr>
        </p:nvSpPr>
        <p:spPr>
          <a:xfrm>
            <a:off x="1154954" y="4385668"/>
            <a:ext cx="9446063" cy="7821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1196295" y="2690499"/>
            <a:ext cx="9404722" cy="12613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1000"/>
              </a:spcBef>
              <a:spcAft>
                <a:spcPts val="0"/>
              </a:spcAft>
              <a:buClr>
                <a:srgbClr val="61DBFB"/>
              </a:buClr>
              <a:buSzPts val="5760"/>
              <a:buFont typeface="Prompt"/>
              <a:buNone/>
              <a:defRPr b="1" i="0" sz="7200" u="none" cap="none" strike="noStrike">
                <a:solidFill>
                  <a:srgbClr val="61DBFB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228600" y="1359145"/>
            <a:ext cx="11728937" cy="47368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61DBFB"/>
              </a:buClr>
              <a:buSzPts val="2400"/>
              <a:buFont typeface="Prompt"/>
              <a:buChar char="▶"/>
              <a:defRPr i="0" sz="30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indent="-3708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61DBFB"/>
              </a:buClr>
              <a:buSzPts val="2240"/>
              <a:buFont typeface="Prompt"/>
              <a:buChar char="▶"/>
              <a:defRPr i="0" sz="28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indent="-3606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Prompt"/>
              <a:buChar char="▶"/>
              <a:defRPr i="0" sz="26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Prompt"/>
              <a:buChar char="▶"/>
              <a:defRPr i="0" sz="24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indent="-3403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Prompt"/>
              <a:buChar char="▶"/>
              <a:defRPr i="0" sz="22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Prompt"/>
              <a:buChar char="▶"/>
              <a:defRPr i="0" sz="14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Prompt"/>
              <a:buChar char="▶"/>
              <a:defRPr i="0" sz="14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Prompt"/>
              <a:buChar char="▶"/>
              <a:defRPr i="0" sz="14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Prompt"/>
              <a:buChar char="▶"/>
              <a:defRPr i="0" sz="14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228600" y="155429"/>
            <a:ext cx="11728937" cy="899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61DBFB"/>
              </a:buClr>
              <a:buSzPts val="4200"/>
              <a:buFont typeface="Prompt"/>
              <a:buNone/>
              <a:defRPr b="1" i="0" sz="4200" u="none" cap="none" strike="noStrike">
                <a:solidFill>
                  <a:srgbClr val="61DBFB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3" name="Shape 23"/>
          <p:cNvCxnSpPr/>
          <p:nvPr/>
        </p:nvCxnSpPr>
        <p:spPr>
          <a:xfrm>
            <a:off x="228600" y="1104406"/>
            <a:ext cx="11728938" cy="0"/>
          </a:xfrm>
          <a:prstGeom prst="straightConnector1">
            <a:avLst/>
          </a:prstGeom>
          <a:noFill/>
          <a:ln cap="flat" cmpd="sng" w="38100">
            <a:solidFill>
              <a:srgbClr val="61DB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layout snipped">
  <p:cSld name="Title and Content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61DBFB"/>
              </a:buClr>
              <a:buSzPts val="4200"/>
              <a:buFont typeface="Prompt"/>
              <a:buNone/>
              <a:defRPr b="1" i="0" sz="4200" u="none" cap="none" strike="noStrike">
                <a:solidFill>
                  <a:srgbClr val="61DBFB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6" name="Shape 26"/>
          <p:cNvCxnSpPr/>
          <p:nvPr/>
        </p:nvCxnSpPr>
        <p:spPr>
          <a:xfrm>
            <a:off x="228600" y="1104406"/>
            <a:ext cx="11728800" cy="0"/>
          </a:xfrm>
          <a:prstGeom prst="straightConnector1">
            <a:avLst/>
          </a:prstGeom>
          <a:noFill/>
          <a:ln cap="flat" cmpd="sng" w="38100">
            <a:solidFill>
              <a:srgbClr val="61DB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27" name="Shape 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489" y="1229550"/>
            <a:ext cx="9933023" cy="48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Layout">
  <p:cSld name="CUSTOM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hape 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152400"/>
            <a:ext cx="11932900" cy="60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" type="body"/>
          </p:nvPr>
        </p:nvSpPr>
        <p:spPr>
          <a:xfrm>
            <a:off x="184642" y="1266092"/>
            <a:ext cx="5745248" cy="4844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▶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06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Char char="▶"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03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37032" y="1266092"/>
            <a:ext cx="5855674" cy="4844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▶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06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Char char="▶"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03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33" name="Shape 33"/>
          <p:cNvCxnSpPr/>
          <p:nvPr/>
        </p:nvCxnSpPr>
        <p:spPr>
          <a:xfrm>
            <a:off x="228600" y="1104406"/>
            <a:ext cx="11728938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34" name="Shape 34"/>
          <p:cNvSpPr txBox="1"/>
          <p:nvPr>
            <p:ph type="title"/>
          </p:nvPr>
        </p:nvSpPr>
        <p:spPr>
          <a:xfrm>
            <a:off x="175846" y="155429"/>
            <a:ext cx="11816859" cy="899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entury Gothic"/>
              <a:buNone/>
              <a:defRPr b="1" i="0" sz="4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Shape 44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small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Shape 56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57" name="Shape 57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image" Target="../media/image5.png"/><Relationship Id="rId10" Type="http://schemas.openxmlformats.org/officeDocument/2006/relationships/image" Target="../media/image9.png"/><Relationship Id="rId13" Type="http://schemas.openxmlformats.org/officeDocument/2006/relationships/slideLayout" Target="../slideLayouts/slideLayout2.xml"/><Relationship Id="rId12" Type="http://schemas.openxmlformats.org/officeDocument/2006/relationships/slideLayout" Target="../slideLayouts/slideLayout1.xml"/><Relationship Id="rId1" Type="http://schemas.openxmlformats.org/officeDocument/2006/relationships/image" Target="../media/image11.png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5" Type="http://schemas.openxmlformats.org/officeDocument/2006/relationships/slideLayout" Target="../slideLayouts/slideLayout4.xml"/><Relationship Id="rId14" Type="http://schemas.openxmlformats.org/officeDocument/2006/relationships/slideLayout" Target="../slideLayouts/slideLayout3.xml"/><Relationship Id="rId17" Type="http://schemas.openxmlformats.org/officeDocument/2006/relationships/slideLayout" Target="../slideLayouts/slideLayout6.xml"/><Relationship Id="rId16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19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18" Type="http://schemas.openxmlformats.org/officeDocument/2006/relationships/slideLayout" Target="../slideLayouts/slideLayout7.xml"/><Relationship Id="rId7" Type="http://schemas.openxmlformats.org/officeDocument/2006/relationships/image" Target="../media/image4.jpg"/><Relationship Id="rId8" Type="http://schemas.openxmlformats.org/officeDocument/2006/relationships/image" Target="../media/image7.jpg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/>
          <p:nvPr/>
        </p:nvSpPr>
        <p:spPr>
          <a:xfrm>
            <a:off x="0" y="6307152"/>
            <a:ext cx="12192000" cy="537957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4126" y="6328389"/>
            <a:ext cx="567040" cy="45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54407" y="6355676"/>
            <a:ext cx="341403" cy="440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3"/>
          <p:cNvPicPr preferRelativeResize="0"/>
          <p:nvPr/>
        </p:nvPicPr>
        <p:blipFill rotWithShape="1">
          <a:blip r:embed="rId8">
            <a:alphaModFix/>
          </a:blip>
          <a:srcRect b="8070" l="0" r="0" t="15987"/>
          <a:stretch/>
        </p:blipFill>
        <p:spPr>
          <a:xfrm>
            <a:off x="6533404" y="6355676"/>
            <a:ext cx="635070" cy="39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00720" y="6345294"/>
            <a:ext cx="792145" cy="40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/>
          <p:cNvPicPr preferRelativeResize="0"/>
          <p:nvPr/>
        </p:nvPicPr>
        <p:blipFill rotWithShape="1">
          <a:blip r:embed="rId10">
            <a:alphaModFix/>
          </a:blip>
          <a:srcRect b="25689" l="27882" r="27972" t="35268"/>
          <a:stretch/>
        </p:blipFill>
        <p:spPr>
          <a:xfrm>
            <a:off x="8424995" y="6345804"/>
            <a:ext cx="877270" cy="43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29426" y="6378222"/>
            <a:ext cx="951171" cy="4037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2"/>
    <p:sldLayoutId id="2147483649" r:id="rId13"/>
    <p:sldLayoutId id="2147483650" r:id="rId14"/>
    <p:sldLayoutId id="2147483651" r:id="rId15"/>
    <p:sldLayoutId id="2147483652" r:id="rId16"/>
    <p:sldLayoutId id="2147483653" r:id="rId17"/>
    <p:sldLayoutId id="2147483654" r:id="rId18"/>
    <p:sldLayoutId id="214748365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gif"/><Relationship Id="rId4" Type="http://schemas.openxmlformats.org/officeDocument/2006/relationships/image" Target="../media/image1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://codesheep.io/2017/01/06/redux-architecture/" TargetMode="External"/><Relationship Id="rId4" Type="http://schemas.openxmlformats.org/officeDocument/2006/relationships/hyperlink" Target="https://github.com/reactjs/react-redux/blob/master/docs/api.md#api" TargetMode="External"/><Relationship Id="rId5" Type="http://schemas.openxmlformats.org/officeDocument/2006/relationships/hyperlink" Target="https://medium.com/@dan_abramov/smart-and-dumb-components-7ca2f9a7c7d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" type="body"/>
          </p:nvPr>
        </p:nvSpPr>
        <p:spPr>
          <a:xfrm>
            <a:off x="1154954" y="5012418"/>
            <a:ext cx="94461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BY </a:t>
            </a:r>
            <a:r>
              <a:rPr b="1" i="0" lang="en-US" sz="2000" u="none" cap="none" strike="noStrike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PA</a:t>
            </a:r>
            <a:r>
              <a:rPr b="1" lang="en-US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NOT WONGKHOT</a:t>
            </a:r>
            <a:endParaRPr b="1">
              <a:solidFill>
                <a:srgbClr val="D9D9D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FRONT-END PROGRAMMER BOOTCAMP</a:t>
            </a:r>
            <a:endParaRPr b="1" i="0" sz="2000" u="none" cap="none" strike="noStrike">
              <a:solidFill>
                <a:srgbClr val="D9D9D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1307350" y="3845225"/>
            <a:ext cx="94047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Noto Sans Symbols"/>
              <a:buNone/>
            </a:pPr>
            <a:r>
              <a:rPr lang="en-US" sz="4800"/>
              <a:t>Redux</a:t>
            </a:r>
            <a:endParaRPr sz="4800"/>
          </a:p>
        </p:txBody>
      </p:sp>
      <p:sp>
        <p:nvSpPr>
          <p:cNvPr id="64" name="Shape 64"/>
          <p:cNvSpPr txBox="1"/>
          <p:nvPr/>
        </p:nvSpPr>
        <p:spPr>
          <a:xfrm>
            <a:off x="3422975" y="5881725"/>
            <a:ext cx="4941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https://github.com/panotza/frontend-bootcamp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500" y="14649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มีจำนวนข้อมูลที่เปลี่ยนแปลงไปมาตลอดเวลามาก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เราอยากได้ Single source of truth</a:t>
            </a:r>
            <a:endParaRPr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เมื่อรู้สึกว่าเก็บ state ไว้ที่ Parent บนสุดมันเริ่มลำบากในการทำงาน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จะใช้ Redux เมื่อไหร่ (Rule of thumb)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Store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Action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Reducer</a:t>
            </a:r>
            <a:endParaRPr/>
          </a:p>
        </p:txBody>
      </p:sp>
      <p:sp>
        <p:nvSpPr>
          <p:cNvPr id="125" name="Shape 125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องค์ประกอบพื้นฐานของ Redux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Store คือที่สำหรับ</a:t>
            </a:r>
            <a:r>
              <a:rPr lang="en-US">
                <a:solidFill>
                  <a:srgbClr val="EA9999"/>
                </a:solidFill>
              </a:rPr>
              <a:t>เก็บ State</a:t>
            </a:r>
            <a:r>
              <a:rPr lang="en-US"/>
              <a:t> ของ Application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อนุญาตให้อ่านค่า state ผ่าน Function </a:t>
            </a:r>
            <a:r>
              <a:rPr lang="en-US">
                <a:solidFill>
                  <a:srgbClr val="EA9999"/>
                </a:solidFill>
              </a:rPr>
              <a:t>getState</a:t>
            </a:r>
            <a:r>
              <a:rPr lang="en-US"/>
              <a:t>()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อนุญาตให้แก้ค่า state ผ่าน Function </a:t>
            </a:r>
            <a:r>
              <a:rPr lang="en-US">
                <a:solidFill>
                  <a:srgbClr val="EA9999"/>
                </a:solidFill>
              </a:rPr>
              <a:t>dispatch</a:t>
            </a:r>
            <a:r>
              <a:rPr lang="en-US"/>
              <a:t>(action)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ลงทะเบียน listener ผ่าน Function </a:t>
            </a:r>
            <a:r>
              <a:rPr lang="en-US">
                <a:solidFill>
                  <a:srgbClr val="EA9999"/>
                </a:solidFill>
              </a:rPr>
              <a:t>subscribe</a:t>
            </a:r>
            <a:r>
              <a:rPr lang="en-US"/>
              <a:t>(listener)</a:t>
            </a:r>
            <a:endParaRPr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สร้าง Store ได้จาก Function </a:t>
            </a:r>
            <a:r>
              <a:rPr lang="en-US">
                <a:solidFill>
                  <a:srgbClr val="EA9999"/>
                </a:solidFill>
              </a:rPr>
              <a:t>createStore</a:t>
            </a:r>
            <a:r>
              <a:rPr lang="en-US"/>
              <a:t>(reducer)</a:t>
            </a:r>
            <a:endParaRPr/>
          </a:p>
        </p:txBody>
      </p:sp>
      <p:sp>
        <p:nvSpPr>
          <p:cNvPr id="131" name="Shape 131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คือ </a:t>
            </a:r>
            <a:r>
              <a:rPr lang="en-US">
                <a:solidFill>
                  <a:srgbClr val="EA9999"/>
                </a:solidFill>
              </a:rPr>
              <a:t>Object { }</a:t>
            </a:r>
            <a:r>
              <a:rPr lang="en-US"/>
              <a:t> ที่ใช้บอกว่าจะแก้ไข State อะไรโดย Action อย่างน้อยจะต้องประกอบด้วย key ชื่อว่า </a:t>
            </a:r>
            <a:r>
              <a:rPr lang="en-US">
                <a:solidFill>
                  <a:srgbClr val="EA9999"/>
                </a:solidFill>
              </a:rPr>
              <a:t>type</a:t>
            </a:r>
            <a:r>
              <a:rPr lang="en-US"/>
              <a:t> เพื่อกำหนดชื่อให้ Action เช่น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{ type: “INCREMENT” }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*โดยปกติแล้วเราสร้าง Action จาก </a:t>
            </a:r>
            <a:r>
              <a:rPr lang="en-US">
                <a:solidFill>
                  <a:srgbClr val="EA9999"/>
                </a:solidFill>
              </a:rPr>
              <a:t>Action Creator</a:t>
            </a:r>
            <a:endParaRPr>
              <a:solidFill>
                <a:srgbClr val="EA9999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FEFEF"/>
                </a:solidFill>
              </a:rPr>
              <a:t>*เรานิยมกำหนดชื่อ type ด้วย snake case ตัวพิมพ์ใหญ่ทั้งหมด เช่น UPPER_CASE</a:t>
            </a:r>
            <a:endParaRPr>
              <a:solidFill>
                <a:srgbClr val="EFEFEF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37" name="Shape 137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Action</a:t>
            </a:r>
            <a:endParaRPr/>
          </a:p>
        </p:txBody>
      </p:sp>
      <p:sp>
        <p:nvSpPr>
          <p:cNvPr id="143" name="Shape 143"/>
          <p:cNvSpPr txBox="1"/>
          <p:nvPr/>
        </p:nvSpPr>
        <p:spPr>
          <a:xfrm>
            <a:off x="1434275" y="2085125"/>
            <a:ext cx="9268500" cy="3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myAction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"INCREMENT"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amount: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Reducer คือ </a:t>
            </a:r>
            <a:r>
              <a:rPr lang="en-US">
                <a:solidFill>
                  <a:srgbClr val="EA9999"/>
                </a:solidFill>
              </a:rPr>
              <a:t>Function</a:t>
            </a:r>
            <a:r>
              <a:rPr lang="en-US"/>
              <a:t> ที่รับเอา State ปัจจุบันกับ Action เข้ามา ทำกระบวนการตาม type ที่กำหนดและ return State ใหม่ไปให้ Store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โดยปกติแล้วเราจะใช้ Switch case ในการช่วยแยก type ของ action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*Reducer ทำงานแบบ </a:t>
            </a:r>
            <a:r>
              <a:rPr lang="en-US">
                <a:solidFill>
                  <a:srgbClr val="EA9999"/>
                </a:solidFill>
              </a:rPr>
              <a:t>Sync</a:t>
            </a:r>
            <a:endParaRPr>
              <a:solidFill>
                <a:srgbClr val="EA9999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*Reducer ต้องเขียนให้เป็น </a:t>
            </a:r>
            <a:r>
              <a:rPr lang="en-US">
                <a:solidFill>
                  <a:srgbClr val="EA9999"/>
                </a:solidFill>
              </a:rPr>
              <a:t>Pure Function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Reducer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Reducer</a:t>
            </a: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1349900" y="1929000"/>
            <a:ext cx="9545700" cy="3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myReducer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'INCREMENT'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...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amount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5544250" y="1458375"/>
            <a:ext cx="36399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FF00"/>
                </a:solidFill>
              </a:rPr>
              <a:t>ต้องกำหนด state เริ่มต้นให้เสมอ</a:t>
            </a:r>
            <a:endParaRPr sz="1800">
              <a:solidFill>
                <a:srgbClr val="00FF00"/>
              </a:solidFill>
            </a:endParaRPr>
          </a:p>
        </p:txBody>
      </p:sp>
      <p:cxnSp>
        <p:nvCxnSpPr>
          <p:cNvPr id="157" name="Shape 157"/>
          <p:cNvCxnSpPr>
            <a:stCxn id="156" idx="2"/>
          </p:cNvCxnSpPr>
          <p:nvPr/>
        </p:nvCxnSpPr>
        <p:spPr>
          <a:xfrm flipH="1">
            <a:off x="6074500" y="1880175"/>
            <a:ext cx="1289700" cy="4461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2" type="body"/>
          </p:nvPr>
        </p:nvSpPr>
        <p:spPr>
          <a:xfrm>
            <a:off x="662900" y="2690500"/>
            <a:ext cx="105945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Redux Function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228600" y="1359147"/>
            <a:ext cx="11728800" cy="16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เป็น Function ที่ใช้สำหรับสร้าง </a:t>
            </a:r>
            <a:r>
              <a:rPr lang="en-US">
                <a:solidFill>
                  <a:srgbClr val="EFEFEF"/>
                </a:solidFill>
              </a:rPr>
              <a:t>Store </a:t>
            </a:r>
            <a:r>
              <a:rPr lang="en-US"/>
              <a:t>โดยเราจะต้องส่ง </a:t>
            </a:r>
            <a:r>
              <a:rPr lang="en-US">
                <a:solidFill>
                  <a:srgbClr val="EA9999"/>
                </a:solidFill>
              </a:rPr>
              <a:t>Reducer </a:t>
            </a:r>
            <a:r>
              <a:rPr lang="en-US"/>
              <a:t>ให้กับ Function นี้ด้วย เพื่อกำหนดว่า Store จะใช้ Reducer ตัวไหน</a:t>
            </a:r>
            <a:endParaRPr/>
          </a:p>
        </p:txBody>
      </p:sp>
      <p:sp>
        <p:nvSpPr>
          <p:cNvPr id="168" name="Shape 16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createStore</a:t>
            </a: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313375" y="2687750"/>
            <a:ext cx="11341500" cy="17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store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3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createStore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myReducer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228600" y="1359146"/>
            <a:ext cx="11728800" cy="10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Action Creator คือ Function ที่ใช้สร้าง Action</a:t>
            </a:r>
            <a:endParaRPr/>
          </a:p>
        </p:txBody>
      </p:sp>
      <p:sp>
        <p:nvSpPr>
          <p:cNvPr id="175" name="Shape 175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Action Creator</a:t>
            </a: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337475" y="2330050"/>
            <a:ext cx="11546400" cy="200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IncrementBy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'INCREMENT'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amount: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คือ J</a:t>
            </a:r>
            <a:r>
              <a:rPr lang="en-US"/>
              <a:t>avaScript Framework สำหรับการจัดการ state ของ application โดยมีจุดเด่นในเรื่อง Predictable, Logging, Time travel debugging </a:t>
            </a:r>
            <a:r>
              <a:rPr lang="en-US">
                <a:solidFill>
                  <a:srgbClr val="EA9999"/>
                </a:solidFill>
              </a:rPr>
              <a:t>เนื่องจากการรวม State ของ Application มาไว้ที่เดียว</a:t>
            </a:r>
            <a:endParaRPr>
              <a:solidFill>
                <a:srgbClr val="EA9999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สร้างโดย </a:t>
            </a:r>
            <a:r>
              <a:rPr b="1" lang="en-US" sz="3600"/>
              <a:t>Dan Abramov </a:t>
            </a:r>
            <a:r>
              <a:rPr lang="en-US" sz="3600"/>
              <a:t>และ</a:t>
            </a:r>
            <a:r>
              <a:rPr b="1" lang="en-US" sz="3600"/>
              <a:t> Andrew Clark </a:t>
            </a:r>
            <a:r>
              <a:rPr lang="en-US"/>
              <a:t>ปัจจุบันเป็น state management framework ที่ได้รับความนิยมสูงสุดสำหรับ React</a:t>
            </a:r>
            <a:endParaRPr b="1" sz="3600">
              <a:solidFill>
                <a:srgbClr val="EFEFEF"/>
              </a:solidFill>
            </a:endParaRPr>
          </a:p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Redux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228600" y="1359146"/>
            <a:ext cx="11728800" cy="10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Dispatch คือ Function ที่ส่ง Action ไปหา Reducer</a:t>
            </a:r>
            <a:endParaRPr/>
          </a:p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Dispatch</a:t>
            </a: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228600" y="2157425"/>
            <a:ext cx="11728800" cy="126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store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dispatch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"INCREMENT"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amount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228600" y="1359147"/>
            <a:ext cx="11728800" cy="14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getState เป็น </a:t>
            </a:r>
            <a:r>
              <a:rPr lang="en-US">
                <a:solidFill>
                  <a:srgbClr val="EFEFEF"/>
                </a:solidFill>
              </a:rPr>
              <a:t>Getter Function</a:t>
            </a:r>
            <a:r>
              <a:rPr lang="en-US"/>
              <a:t> ของ Store เราใช้สำหรับอ่านค่า State จาก Store</a:t>
            </a:r>
            <a:endParaRPr/>
          </a:p>
        </p:txBody>
      </p:sp>
      <p:sp>
        <p:nvSpPr>
          <p:cNvPr id="189" name="Shape 189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getState</a:t>
            </a:r>
            <a:endParaRPr/>
          </a:p>
        </p:txBody>
      </p:sp>
      <p:sp>
        <p:nvSpPr>
          <p:cNvPr id="190" name="Shape 190"/>
          <p:cNvSpPr txBox="1"/>
          <p:nvPr/>
        </p:nvSpPr>
        <p:spPr>
          <a:xfrm>
            <a:off x="228600" y="2771725"/>
            <a:ext cx="11607300" cy="159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store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getState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228600" y="1359147"/>
            <a:ext cx="11728800" cy="18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Subscribe</a:t>
            </a:r>
            <a:r>
              <a:rPr lang="en-US"/>
              <a:t> คือ Function ที่รับ Listener (</a:t>
            </a:r>
            <a:r>
              <a:rPr lang="en-US">
                <a:solidFill>
                  <a:srgbClr val="EA9999"/>
                </a:solidFill>
              </a:rPr>
              <a:t>Callback Function</a:t>
            </a:r>
            <a:r>
              <a:rPr lang="en-US">
                <a:solidFill>
                  <a:srgbClr val="EFEFEF"/>
                </a:solidFill>
              </a:rPr>
              <a:t>)</a:t>
            </a:r>
            <a:r>
              <a:rPr lang="en-US"/>
              <a:t> เข้าไปลงทะเบียนไว้กับ Store เมื่อ State มีการเปลี่ยนแปลง Store จะเรียก </a:t>
            </a:r>
            <a:r>
              <a:rPr lang="en-US"/>
              <a:t>Listener </a:t>
            </a:r>
            <a:r>
              <a:rPr lang="en-US"/>
              <a:t>ที่ลงทะเบียนไว้</a:t>
            </a:r>
            <a:endParaRPr/>
          </a:p>
        </p:txBody>
      </p:sp>
      <p:sp>
        <p:nvSpPr>
          <p:cNvPr id="196" name="Shape 19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Subscribe</a:t>
            </a:r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228600" y="3435025"/>
            <a:ext cx="11728800" cy="1783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store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myListener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Redux Flow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เปรียบว่า 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Store = ธนาคาร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มีห้องเก็บเงิน (State) 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มีพนักงานธนาคาร (Reducer)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มีใบธุรกรรม (Action)</a:t>
            </a:r>
            <a:endParaRPr/>
          </a:p>
        </p:txBody>
      </p:sp>
      <p:sp>
        <p:nvSpPr>
          <p:cNvPr id="208" name="Shape 20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Redux Flow ฉบับเข้าใจง่าย</a:t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675" y="978925"/>
            <a:ext cx="2548650" cy="25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425" y="2312575"/>
            <a:ext cx="1291200" cy="12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2125" y="3489475"/>
            <a:ext cx="1633100" cy="16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5037" y="4754950"/>
            <a:ext cx="1088100" cy="10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Flow การทำงานของ Redux ก็เหมือนกับการไปธนาคาร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เราเปิดบัญชี (Subscribe) เขียนใบธุรกรรม (Action) แล้วก็ส่ง (Dispatch) ให้กับพนักงานธนาคาร (Reducer) พนักงานก็ทำการแก้ไขยอดเงิน (State) ให้กับเรา เราสามารถขอดูยอดเงินปัจจุบันได้ (getState)</a:t>
            </a:r>
            <a:endParaRPr/>
          </a:p>
        </p:txBody>
      </p:sp>
      <p:sp>
        <p:nvSpPr>
          <p:cNvPr id="218" name="Shape 21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Redux Flow ฉบับเข้าใจง่าย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Subscribe =&gt; Action =&gt; Dispatch =&gt; Reducer =&gt; getState </a:t>
            </a:r>
            <a:endParaRPr/>
          </a:p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สรุป Flow ของ Redux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Flow ของ Redux</a:t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300" y="1157425"/>
            <a:ext cx="7451700" cy="50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105500" y="5539150"/>
            <a:ext cx="36531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FEFEF"/>
                </a:solidFill>
              </a:rPr>
              <a:t>ภาพจาก http://blog.isquaredsoftware.com/presentations/2018-03-redux-fundamentals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Step การใช้ Redux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สร้าง Action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สร้าง Reducer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ใช้ createStore ในการสร้าง Store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Subscribe Listener</a:t>
            </a:r>
            <a:endParaRPr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Dispatch Action</a:t>
            </a:r>
            <a:endParaRPr/>
          </a:p>
        </p:txBody>
      </p:sp>
      <p:sp>
        <p:nvSpPr>
          <p:cNvPr id="242" name="Shape 242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การใช้ Redux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Redux มีหลักการอยู่สามข้อคือ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>
                <a:solidFill>
                  <a:srgbClr val="EA9999"/>
                </a:solidFill>
              </a:rPr>
              <a:t>Single source of truth</a:t>
            </a:r>
            <a:r>
              <a:rPr lang="en-US"/>
              <a:t> เก็บ state ไว้ใน store เดียวเท่านั้น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>
                <a:solidFill>
                  <a:srgbClr val="EA9999"/>
                </a:solidFill>
              </a:rPr>
              <a:t>State is read-only</a:t>
            </a:r>
            <a:r>
              <a:rPr lang="en-US"/>
              <a:t> การแก้ไข state มีได้แค่วิธีเดียวเท่านั้นคือการ dispatch action ดังนั้นส่วนที่เหลือใน app จะไม่ได้รับการอนุญาตให้แก้ไข state โดยตรง</a:t>
            </a:r>
            <a:endParaRPr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>
                <a:solidFill>
                  <a:srgbClr val="EA9999"/>
                </a:solidFill>
              </a:rPr>
              <a:t>Changes are made with pure functions</a:t>
            </a:r>
            <a:r>
              <a:rPr lang="en-US"/>
              <a:t> การแก้ไข state จะถูกจัดการด้วย pure function เท่านั้น เราเรียก function นี้ว่า reducer</a:t>
            </a:r>
            <a:endParaRPr/>
          </a:p>
        </p:txBody>
      </p:sp>
      <p:sp>
        <p:nvSpPr>
          <p:cNvPr id="77" name="Shape 77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Three Principles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สร้าง Action</a:t>
            </a: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1281875" y="1929000"/>
            <a:ext cx="9834900" cy="40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IncrementBy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'INCREMENT'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amount: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2952925" y="1474325"/>
            <a:ext cx="6653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redux-example.html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สร้าง Reducer</a:t>
            </a:r>
            <a:endParaRPr/>
          </a:p>
        </p:txBody>
      </p:sp>
      <p:sp>
        <p:nvSpPr>
          <p:cNvPr id="255" name="Shape 255"/>
          <p:cNvSpPr txBox="1"/>
          <p:nvPr/>
        </p:nvSpPr>
        <p:spPr>
          <a:xfrm>
            <a:off x="1349925" y="1929000"/>
            <a:ext cx="9425100" cy="3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myReducer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'INCREMENT'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...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amount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5544250" y="1458375"/>
            <a:ext cx="36399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FF00"/>
                </a:solidFill>
              </a:rPr>
              <a:t>ต้องกำหนด state เริ่มต้นให้เสมอ</a:t>
            </a:r>
            <a:endParaRPr sz="1800">
              <a:solidFill>
                <a:srgbClr val="00FF00"/>
              </a:solidFill>
            </a:endParaRPr>
          </a:p>
        </p:txBody>
      </p:sp>
      <p:cxnSp>
        <p:nvCxnSpPr>
          <p:cNvPr id="257" name="Shape 257"/>
          <p:cNvCxnSpPr>
            <a:stCxn id="256" idx="2"/>
          </p:cNvCxnSpPr>
          <p:nvPr/>
        </p:nvCxnSpPr>
        <p:spPr>
          <a:xfrm flipH="1">
            <a:off x="6074500" y="1880175"/>
            <a:ext cx="1289700" cy="4461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Shape 258"/>
          <p:cNvSpPr txBox="1"/>
          <p:nvPr/>
        </p:nvSpPr>
        <p:spPr>
          <a:xfrm>
            <a:off x="2648125" y="1474325"/>
            <a:ext cx="6653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redux-example.html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createStore</a:t>
            </a:r>
            <a:endParaRPr/>
          </a:p>
        </p:txBody>
      </p:sp>
      <p:sp>
        <p:nvSpPr>
          <p:cNvPr id="264" name="Shape 264"/>
          <p:cNvSpPr txBox="1"/>
          <p:nvPr/>
        </p:nvSpPr>
        <p:spPr>
          <a:xfrm>
            <a:off x="1422200" y="2145400"/>
            <a:ext cx="9437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store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3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createStore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myReducer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2952925" y="1474325"/>
            <a:ext cx="6653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redux-example.html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Subscribe Listener</a:t>
            </a:r>
            <a:endParaRPr/>
          </a:p>
        </p:txBody>
      </p:sp>
      <p:sp>
        <p:nvSpPr>
          <p:cNvPr id="271" name="Shape 271"/>
          <p:cNvSpPr txBox="1"/>
          <p:nvPr/>
        </p:nvSpPr>
        <p:spPr>
          <a:xfrm>
            <a:off x="1518650" y="2024875"/>
            <a:ext cx="9256500" cy="37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myListener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08B4E"/>
                </a:solidFill>
                <a:latin typeface="Courier New"/>
                <a:ea typeface="Courier New"/>
                <a:cs typeface="Courier New"/>
                <a:sym typeface="Courier New"/>
              </a:rPr>
              <a:t>// อ่านค่า state จาก store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store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getState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'--------------------'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store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6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myListener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2952925" y="1474325"/>
            <a:ext cx="6653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redux-example.html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Dispatch Action</a:t>
            </a:r>
            <a:endParaRPr/>
          </a:p>
        </p:txBody>
      </p:sp>
      <p:sp>
        <p:nvSpPr>
          <p:cNvPr id="278" name="Shape 278"/>
          <p:cNvSpPr txBox="1"/>
          <p:nvPr/>
        </p:nvSpPr>
        <p:spPr>
          <a:xfrm>
            <a:off x="1482500" y="2012825"/>
            <a:ext cx="9280500" cy="37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store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6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dispatch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6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IncrementBy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6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2952925" y="1474325"/>
            <a:ext cx="6653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redux-example.html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เปิดไฟล์ lab1.html</a:t>
            </a:r>
            <a:endParaRPr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Century Gothic"/>
              <a:buChar char="-"/>
            </a:pPr>
            <a:r>
              <a:rPr lang="en-US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เปิดไฟล์ </a:t>
            </a:r>
            <a:r>
              <a:rPr lang="en-US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redux-example.html </a:t>
            </a:r>
            <a:r>
              <a:rPr lang="en-US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ขึ้นมาดูประกอบ</a:t>
            </a:r>
            <a:endParaRPr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Century Gothic"/>
              <a:buChar char="-"/>
            </a:pPr>
            <a:r>
              <a:rPr lang="en-US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หัดเขียน Action</a:t>
            </a:r>
            <a:endParaRPr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Century Gothic"/>
              <a:buChar char="-"/>
            </a:pPr>
            <a:r>
              <a:rPr lang="en-US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หัดเขียน Reducer</a:t>
            </a:r>
            <a:endParaRPr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Century Gothic"/>
              <a:buChar char="-"/>
            </a:pPr>
            <a:r>
              <a:rPr lang="en-US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หัด Dispatch Action ไปหา Reducer</a:t>
            </a:r>
            <a:endParaRPr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Century Gothic"/>
              <a:buChar char="-"/>
            </a:pPr>
            <a:r>
              <a:rPr lang="en-US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เพิ่ม Action DECREMENT โดยให้ state count - 2</a:t>
            </a:r>
            <a:endParaRPr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Lab 1:</a:t>
            </a:r>
            <a:r>
              <a:rPr lang="en-US"/>
              <a:t> Redux</a:t>
            </a:r>
            <a:endParaRPr>
              <a:solidFill>
                <a:srgbClr val="61DBFB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React-Redux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Redux เฉยๆไม่สามารถใช้งานกับ React ได้ React-Redux จึงเป็น Libary ที่ทำหน้าที่เหมือนกับสะพานที่เชื่อม React กับ Redux ทำให้ทั้งสอง Libary ทำงานด้วยกันได้</a:t>
            </a:r>
            <a:endParaRPr/>
          </a:p>
        </p:txBody>
      </p:sp>
      <p:sp>
        <p:nvSpPr>
          <p:cNvPr id="296" name="Shape 29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React-Redux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React-Redux มี API ให้ 2 ตัวคือ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Component </a:t>
            </a:r>
            <a:r>
              <a:rPr lang="en-US"/>
              <a:t>&lt;Provider /&gt;</a:t>
            </a:r>
            <a:endParaRPr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connect()</a:t>
            </a:r>
            <a:endParaRPr/>
          </a:p>
        </p:txBody>
      </p:sp>
      <p:sp>
        <p:nvSpPr>
          <p:cNvPr id="302" name="Shape 302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React-Redux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Provider เป็น component ใช้สำหรับกำหนด store ให้ application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วิธีการใช้ก็คือการกำหนด props ชื่อ store = store ที่จะใช้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โดยปกติแล้วเราจะใช้ Provider เป็น </a:t>
            </a:r>
            <a:r>
              <a:rPr lang="en-US">
                <a:solidFill>
                  <a:srgbClr val="EA9999"/>
                </a:solidFill>
              </a:rPr>
              <a:t>p</a:t>
            </a:r>
            <a:r>
              <a:rPr lang="en-US">
                <a:solidFill>
                  <a:srgbClr val="EA9999"/>
                </a:solidFill>
              </a:rPr>
              <a:t>arent c</a:t>
            </a:r>
            <a:r>
              <a:rPr lang="en-US">
                <a:solidFill>
                  <a:srgbClr val="EA9999"/>
                </a:solidFill>
              </a:rPr>
              <a:t>omponent</a:t>
            </a:r>
            <a:r>
              <a:rPr lang="en-US"/>
              <a:t> ใหญ่ที่สุดใน application เพื่อให้ children component ติดต่อกับ Redux ผ่าน function connect ได้</a:t>
            </a:r>
            <a:endParaRPr/>
          </a:p>
        </p:txBody>
      </p:sp>
      <p:sp>
        <p:nvSpPr>
          <p:cNvPr id="308" name="Shape 30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&lt;Provide</a:t>
            </a:r>
            <a:r>
              <a:rPr lang="en-US"/>
              <a:t>r /</a:t>
            </a:r>
            <a:r>
              <a:rPr lang="en-US"/>
              <a:t>&gt;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524000"/>
            <a:ext cx="998220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1169125" y="4989825"/>
            <a:ext cx="9982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https://medium.com/@dan_abramov/you-might-not-need-redux-be46360cf367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&lt;Provider /&gt;</a:t>
            </a:r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1530700" y="2414825"/>
            <a:ext cx="906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3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Provider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store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36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{store}</a:t>
            </a:r>
            <a:r>
              <a:rPr lang="en-US" sz="36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36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3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6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36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3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Provider</a:t>
            </a:r>
            <a:r>
              <a:rPr lang="en-US" sz="36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36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" type="body"/>
          </p:nvPr>
        </p:nvSpPr>
        <p:spPr>
          <a:xfrm>
            <a:off x="228600" y="2064899"/>
            <a:ext cx="11728800" cy="4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ใช้เพื่อเชื่อมต่อ Component เข้ากับ Redux store โดยใช้ Pattern HOC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connect มี 2 parameter ที่ใช้บ่อยคือ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mapStateToProps (ขอ state จาก store)</a:t>
            </a:r>
            <a:endParaRPr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mapDispatchToProps</a:t>
            </a:r>
            <a:r>
              <a:rPr lang="en-US"/>
              <a:t> (ขอ function dispatch จาก store)</a:t>
            </a:r>
            <a:endParaRPr/>
          </a:p>
        </p:txBody>
      </p:sp>
      <p:sp>
        <p:nvSpPr>
          <p:cNvPr id="320" name="Shape 320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</a:t>
            </a:r>
            <a:endParaRPr/>
          </a:p>
        </p:txBody>
      </p:sp>
      <p:sp>
        <p:nvSpPr>
          <p:cNvPr id="321" name="Shape 321"/>
          <p:cNvSpPr txBox="1"/>
          <p:nvPr/>
        </p:nvSpPr>
        <p:spPr>
          <a:xfrm>
            <a:off x="253100" y="1361950"/>
            <a:ext cx="11704200" cy="71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mapStateToProps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mapDispatchToProps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3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mapStateToProps</a:t>
            </a:r>
            <a:endParaRPr/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เป็น parameter ตำแหน่งที่ 1 ของ connect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mapStateToProps เป็น </a:t>
            </a:r>
            <a:r>
              <a:rPr lang="en-US">
                <a:solidFill>
                  <a:srgbClr val="EA9999"/>
                </a:solidFill>
              </a:rPr>
              <a:t>Callback Function</a:t>
            </a:r>
            <a:r>
              <a:rPr lang="en-US"/>
              <a:t> ที่ส่งเข้าไปเพื่อ subscribe Redux store ดังนั้นเราจะได้รับ state จาก function นี้ใน parameter ตำแหน่งที่ 1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การ return จาก mapStateToProps หมายถึงการแปลงจาก state ไปเป็น props ให้กับ component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เป็น parameter ตำแหน่งที่ 2 ของ connect</a:t>
            </a:r>
            <a:endParaRPr sz="2800"/>
          </a:p>
          <a:p>
            <a: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หาก mapDispatchToProps เป็น </a:t>
            </a:r>
            <a:r>
              <a:rPr lang="en-US" sz="2800">
                <a:solidFill>
                  <a:srgbClr val="EA9999"/>
                </a:solidFill>
              </a:rPr>
              <a:t>Object </a:t>
            </a:r>
            <a:r>
              <a:rPr lang="en-US" sz="2800"/>
              <a:t>ถูกส่งเข้าไปจะถือว่าทุก Function ใน Object เป็น Action Creator ทั้งหมด react-redux จะ implement dispatch และแปลงเป็น props ให้อัตโนมัติ</a:t>
            </a:r>
            <a:endParaRPr sz="2800"/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หาก mapDispatchToProps เป็น </a:t>
            </a:r>
            <a:r>
              <a:rPr lang="en-US" sz="2800">
                <a:solidFill>
                  <a:srgbClr val="EA9999"/>
                </a:solidFill>
              </a:rPr>
              <a:t>Callback Function </a:t>
            </a:r>
            <a:r>
              <a:rPr lang="en-US" sz="2800"/>
              <a:t>ถูกส่งเข้าไป เราจะได้รับ dispatch ใน parameter ตำแหน่งที่ 1 เรา</a:t>
            </a:r>
            <a:r>
              <a:rPr lang="en-US" sz="2800">
                <a:solidFill>
                  <a:srgbClr val="EA9999"/>
                </a:solidFill>
              </a:rPr>
              <a:t>ต้อง</a:t>
            </a:r>
            <a:r>
              <a:rPr lang="en-US" sz="2800"/>
              <a:t>ทำการ </a:t>
            </a:r>
            <a:r>
              <a:rPr lang="en-US" sz="2800">
                <a:solidFill>
                  <a:srgbClr val="EA9999"/>
                </a:solidFill>
              </a:rPr>
              <a:t>implement</a:t>
            </a:r>
            <a:r>
              <a:rPr lang="en-US" sz="2800"/>
              <a:t> การ dispatch ของ action เอง สามารถใช้ function </a:t>
            </a:r>
            <a:r>
              <a:rPr lang="en-US" sz="2800">
                <a:solidFill>
                  <a:srgbClr val="EA9999"/>
                </a:solidFill>
              </a:rPr>
              <a:t>bindActionCreators</a:t>
            </a:r>
            <a:r>
              <a:rPr lang="en-US" sz="2800"/>
              <a:t> ช่วยได้ การ return จาก mapDispatchToProps หมายถึงการส่ง action ที่ implement แล้วไปเป็น props ให้กับ component</a:t>
            </a:r>
            <a:endParaRPr sz="2800"/>
          </a:p>
        </p:txBody>
      </p:sp>
      <p:sp>
        <p:nvSpPr>
          <p:cNvPr id="333" name="Shape 333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mapDispatchToProps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" type="body"/>
          </p:nvPr>
        </p:nvSpPr>
        <p:spPr>
          <a:xfrm>
            <a:off x="228600" y="1359147"/>
            <a:ext cx="11728800" cy="17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หากไม่ส่งอะไรเข้าไปเราจะได้ function dispatch จาก store มาเป็น props โดย default</a:t>
            </a:r>
            <a:endParaRPr sz="2800"/>
          </a:p>
        </p:txBody>
      </p:sp>
      <p:sp>
        <p:nvSpPr>
          <p:cNvPr id="339" name="Shape 339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mapDispatchToProps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ตัวอย่างการ connect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</a:t>
            </a:r>
            <a:endParaRPr/>
          </a:p>
        </p:txBody>
      </p:sp>
      <p:sp>
        <p:nvSpPr>
          <p:cNvPr id="350" name="Shape 350"/>
          <p:cNvSpPr txBox="1"/>
          <p:nvPr/>
        </p:nvSpPr>
        <p:spPr>
          <a:xfrm>
            <a:off x="1482475" y="1929000"/>
            <a:ext cx="92805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()(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TodoApp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1506600" y="3350650"/>
            <a:ext cx="92565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FF00"/>
                </a:solidFill>
              </a:rPr>
              <a:t>การ connect แบบนี้เท่ากับเราไม่ subscribe กับ store</a:t>
            </a:r>
            <a:endParaRPr sz="2400">
              <a:solidFill>
                <a:srgbClr val="00FF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FF00"/>
                </a:solidFill>
              </a:rPr>
              <a:t>แต่เราจะได้ props.dispatch()</a:t>
            </a:r>
            <a:endParaRPr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</a:t>
            </a:r>
            <a:endParaRPr/>
          </a:p>
        </p:txBody>
      </p:sp>
      <p:sp>
        <p:nvSpPr>
          <p:cNvPr id="357" name="Shape 357"/>
          <p:cNvSpPr txBox="1"/>
          <p:nvPr/>
        </p:nvSpPr>
        <p:spPr>
          <a:xfrm>
            <a:off x="1482475" y="1929000"/>
            <a:ext cx="9280500" cy="24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mapStateToProps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todos: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todos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mapStateToProps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TodoApp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8" name="Shape 358"/>
          <p:cNvSpPr txBox="1"/>
          <p:nvPr/>
        </p:nvSpPr>
        <p:spPr>
          <a:xfrm>
            <a:off x="1506600" y="4493650"/>
            <a:ext cx="92565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FF00"/>
                </a:solidFill>
              </a:rPr>
              <a:t>การ connect แบบนี้เท่ากับเรา subscribe กับ store แล้วเลือกเอาแค่ todos จาก state มาเป็น props พร้อมกับ ได้ props.dispatch()</a:t>
            </a:r>
            <a:endParaRPr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/>
        </p:nvSpPr>
        <p:spPr>
          <a:xfrm>
            <a:off x="470050" y="1036550"/>
            <a:ext cx="11341500" cy="48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addTodo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'ADD_TODO'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 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toggleTodo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'TOGGLE_TODO'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 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deleteTodo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'DELETE_TODO'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4" name="Shape 364"/>
          <p:cNvSpPr txBox="1"/>
          <p:nvPr/>
        </p:nvSpPr>
        <p:spPr>
          <a:xfrm>
            <a:off x="3033000" y="365875"/>
            <a:ext cx="75813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FEFEF"/>
                </a:solidFill>
              </a:rPr>
              <a:t>ในไฟล์ actionCreators.js</a:t>
            </a:r>
            <a:endParaRPr sz="30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</a:t>
            </a:r>
            <a:endParaRPr/>
          </a:p>
        </p:txBody>
      </p:sp>
      <p:sp>
        <p:nvSpPr>
          <p:cNvPr id="370" name="Shape 370"/>
          <p:cNvSpPr txBox="1"/>
          <p:nvPr/>
        </p:nvSpPr>
        <p:spPr>
          <a:xfrm>
            <a:off x="1482475" y="1929000"/>
            <a:ext cx="9280500" cy="18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actionCreators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'./actionCreators'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actionCreators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TodoApp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1506600" y="3807850"/>
            <a:ext cx="9256500" cy="14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FF00"/>
                </a:solidFill>
              </a:rPr>
              <a:t>การ connect แบบนี้เท่ากับเราไม่ subscribe กับ store</a:t>
            </a:r>
            <a:endParaRPr sz="2400">
              <a:solidFill>
                <a:srgbClr val="00FF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FF00"/>
                </a:solidFill>
              </a:rPr>
              <a:t>แต่เราจะได้ action creator ที่ถูก implement dispatch() มาแล้วทั้งหมดใส่ลงใน props</a:t>
            </a:r>
            <a:endParaRPr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Problems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</a:t>
            </a:r>
            <a:endParaRPr/>
          </a:p>
        </p:txBody>
      </p:sp>
      <p:sp>
        <p:nvSpPr>
          <p:cNvPr id="377" name="Shape 377"/>
          <p:cNvSpPr txBox="1"/>
          <p:nvPr/>
        </p:nvSpPr>
        <p:spPr>
          <a:xfrm>
            <a:off x="1309875" y="2157600"/>
            <a:ext cx="9846900" cy="30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addTodo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deleteTodo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'./actionCreators'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mapDispatchToProps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addTodo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deleteTodo</a:t>
            </a:r>
            <a:endParaRPr sz="22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mapDispatchToProps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TodoApp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1506600" y="4798450"/>
            <a:ext cx="92565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FF00"/>
                </a:solidFill>
              </a:rPr>
              <a:t>เหมือนแบบที่แล้วเพียงแค่เราเลือก action creator บางตัวมาใส่ใน props เท่านั้น</a:t>
            </a:r>
            <a:endParaRPr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</a:t>
            </a:r>
            <a:endParaRPr/>
          </a:p>
        </p:txBody>
      </p:sp>
      <p:sp>
        <p:nvSpPr>
          <p:cNvPr id="384" name="Shape 384"/>
          <p:cNvSpPr txBox="1"/>
          <p:nvPr/>
        </p:nvSpPr>
        <p:spPr>
          <a:xfrm>
            <a:off x="1309875" y="2152750"/>
            <a:ext cx="9846900" cy="31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actionCreators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'./actionCreators'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mapDispatchToProps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dispatch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actions: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bindActionCreators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actionCreators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dispatch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mapDispatchToProps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TodoApp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1506600" y="4950850"/>
            <a:ext cx="92565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FF00"/>
                </a:solidFill>
              </a:rPr>
              <a:t>เราใช้ Function bindActionCreators ในการ implement Action Creator กับ dispatch แล้วนำมาเก็บไว้ใน key actions</a:t>
            </a:r>
            <a:endParaRPr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</a:t>
            </a:r>
            <a:endParaRPr/>
          </a:p>
        </p:txBody>
      </p:sp>
      <p:sp>
        <p:nvSpPr>
          <p:cNvPr id="391" name="Shape 391"/>
          <p:cNvSpPr txBox="1"/>
          <p:nvPr/>
        </p:nvSpPr>
        <p:spPr>
          <a:xfrm>
            <a:off x="1309875" y="2005200"/>
            <a:ext cx="9846900" cy="38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todoActionCreators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'./todoActionCreators'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counterActionCreators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'./counterActionCreators'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bindActionCreators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'redux'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mapDispatchToProps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dispatch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todoActions: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bindActionCreators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todoActionCreators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dispatch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counterActions: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bindActionCreators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counterActionCreators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dispatch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mapDispatchToProps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TodoApp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 ภาคต่อ</a:t>
            </a:r>
            <a:endParaRPr/>
          </a:p>
        </p:txBody>
      </p:sp>
      <p:sp>
        <p:nvSpPr>
          <p:cNvPr id="397" name="Shape 397"/>
          <p:cNvSpPr txBox="1"/>
          <p:nvPr/>
        </p:nvSpPr>
        <p:spPr>
          <a:xfrm>
            <a:off x="1464750" y="2170950"/>
            <a:ext cx="92565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FF00"/>
                </a:solidFill>
              </a:rPr>
              <a:t>เราใช้ Function bindActionCreators ในการ implement Action Creator กับ dispatch จากทั้ง </a:t>
            </a:r>
            <a:r>
              <a:rPr lang="en-US" sz="2400">
                <a:solidFill>
                  <a:srgbClr val="EA9999"/>
                </a:solidFill>
              </a:rPr>
              <a:t>todoActionCreators</a:t>
            </a:r>
            <a:r>
              <a:rPr lang="en-US" sz="2400">
                <a:solidFill>
                  <a:srgbClr val="00FF00"/>
                </a:solidFill>
              </a:rPr>
              <a:t> และ </a:t>
            </a:r>
            <a:r>
              <a:rPr lang="en-US" sz="2400">
                <a:solidFill>
                  <a:srgbClr val="F9CB9C"/>
                </a:solidFill>
              </a:rPr>
              <a:t>counterActionCreators</a:t>
            </a:r>
            <a:r>
              <a:rPr lang="en-US" sz="2400">
                <a:solidFill>
                  <a:srgbClr val="00FF00"/>
                </a:solidFill>
              </a:rPr>
              <a:t> แล้วนำมาเก็บไว้ใน key </a:t>
            </a:r>
            <a:r>
              <a:rPr lang="en-US" sz="2400">
                <a:solidFill>
                  <a:srgbClr val="EA9999"/>
                </a:solidFill>
              </a:rPr>
              <a:t>todoActions</a:t>
            </a:r>
            <a:r>
              <a:rPr lang="en-US" sz="2400">
                <a:solidFill>
                  <a:srgbClr val="00FF00"/>
                </a:solidFill>
              </a:rPr>
              <a:t>, </a:t>
            </a:r>
            <a:r>
              <a:rPr lang="en-US" sz="2400">
                <a:solidFill>
                  <a:srgbClr val="F9CB9C"/>
                </a:solidFill>
              </a:rPr>
              <a:t>counterActions</a:t>
            </a:r>
            <a:endParaRPr sz="2400">
              <a:solidFill>
                <a:srgbClr val="F9CB9C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Redux with React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หลังจากสร้าง project ด้วย create-react-app เราต้องลง dependency เพิ่ม 2 ตัวดังนี้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redux</a:t>
            </a:r>
            <a:endParaRPr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react-redux</a:t>
            </a:r>
            <a:endParaRPr/>
          </a:p>
        </p:txBody>
      </p:sp>
      <p:sp>
        <p:nvSpPr>
          <p:cNvPr id="408" name="Shape 40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การใช้งาน Redux กับ React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การใช้งาน Redux กับ React</a:t>
            </a:r>
            <a:endParaRPr/>
          </a:p>
        </p:txBody>
      </p:sp>
      <p:sp>
        <p:nvSpPr>
          <p:cNvPr id="414" name="Shape 414"/>
          <p:cNvSpPr txBox="1"/>
          <p:nvPr/>
        </p:nvSpPr>
        <p:spPr>
          <a:xfrm>
            <a:off x="1446325" y="2097175"/>
            <a:ext cx="9184200" cy="22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FF00"/>
                </a:solidFill>
              </a:rPr>
              <a:t>npm install --save redux react-redux</a:t>
            </a:r>
            <a:endParaRPr sz="2400">
              <a:solidFill>
                <a:srgbClr val="00FF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FF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FF00"/>
                </a:solidFill>
              </a:rPr>
              <a:t>หรือ</a:t>
            </a:r>
            <a:endParaRPr sz="2400">
              <a:solidFill>
                <a:srgbClr val="00FF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FF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FF00"/>
                </a:solidFill>
              </a:rPr>
              <a:t>yarn add redux react-redux</a:t>
            </a:r>
            <a:endParaRPr sz="2400">
              <a:solidFill>
                <a:srgbClr val="00FF00"/>
              </a:solidFill>
            </a:endParaRPr>
          </a:p>
        </p:txBody>
      </p:sp>
      <p:sp>
        <p:nvSpPr>
          <p:cNvPr id="415" name="Shape 415"/>
          <p:cNvSpPr txBox="1"/>
          <p:nvPr/>
        </p:nvSpPr>
        <p:spPr>
          <a:xfrm>
            <a:off x="3013175" y="1474325"/>
            <a:ext cx="71955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เปิด Terminal ใน folder project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2" type="body"/>
          </p:nvPr>
        </p:nvSpPr>
        <p:spPr>
          <a:xfrm>
            <a:off x="0" y="2690500"/>
            <a:ext cx="121920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0"/>
              <a:t>Smart &amp; Dumb Component</a:t>
            </a:r>
            <a:endParaRPr sz="6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เป็น Pattern ในการแบ่งประเภท Component ออกเป็น 2 แบบคือ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E599"/>
                </a:solidFill>
              </a:rPr>
              <a:t>Smart</a:t>
            </a:r>
            <a:r>
              <a:rPr lang="en-US"/>
              <a:t> Component และ </a:t>
            </a:r>
            <a:r>
              <a:rPr lang="en-US">
                <a:solidFill>
                  <a:srgbClr val="EA9999"/>
                </a:solidFill>
              </a:rPr>
              <a:t>Dumb</a:t>
            </a:r>
            <a:r>
              <a:rPr lang="en-US"/>
              <a:t> Component</a:t>
            </a:r>
            <a:endParaRPr/>
          </a:p>
        </p:txBody>
      </p:sp>
      <p:sp>
        <p:nvSpPr>
          <p:cNvPr id="426" name="Shape 42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Smart &amp; Dumb Component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FFE599"/>
              </a:buClr>
              <a:buSzPts val="2400"/>
              <a:buChar char="-"/>
            </a:pPr>
            <a:r>
              <a:rPr lang="en-US" sz="2400">
                <a:solidFill>
                  <a:srgbClr val="FFE599"/>
                </a:solidFill>
              </a:rPr>
              <a:t>ทำหน้าที่</a:t>
            </a:r>
            <a:r>
              <a:rPr lang="en-US" sz="2400">
                <a:solidFill>
                  <a:srgbClr val="FFE599"/>
                </a:solidFill>
              </a:rPr>
              <a:t>กำหนดรูปร่างหน้าตาของ UI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จะมี Children Component เป็น Smart หรือ Dumb Component ก็ได้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มี DOM markup และมี style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รับ data และ callback จาก props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จะไม่มี logic ของการแก้ไข data อยู่ในตัวเอง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ไม่ค่อยมี state เป็นของตัวเอง (ถ้ามีจะเป็น state ที่เกี่ยวข้องกับ UI เช่น tab index)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เขียน Component จาก Function (ยกเว้นในกรณีที่ต้องการ Life Cycle)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ปกติแล้วจะอยู่ใน Folder </a:t>
            </a:r>
            <a:r>
              <a:rPr lang="en-US" sz="2400"/>
              <a:t>components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มีอีกชื่อหนึ่งคือ Presentational Component</a:t>
            </a:r>
            <a:endParaRPr sz="2400"/>
          </a:p>
        </p:txBody>
      </p:sp>
      <p:sp>
        <p:nvSpPr>
          <p:cNvPr id="432" name="Shape 432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Dumb Component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762000"/>
            <a:ext cx="76200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361575" y="5761200"/>
            <a:ext cx="65808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ภาพจาก https://css-tricks.com/learning-react-redux/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FFE599"/>
              </a:buClr>
              <a:buSzPts val="2400"/>
              <a:buChar char="-"/>
            </a:pPr>
            <a:r>
              <a:rPr lang="en-US" sz="2400">
                <a:solidFill>
                  <a:srgbClr val="FFE599"/>
                </a:solidFill>
              </a:rPr>
              <a:t>ทำหน้าที่จัดการเกี่ยวกับ logic เช่นเชื่อมต่อกับ Redux Store</a:t>
            </a:r>
            <a:endParaRPr sz="2400">
              <a:solidFill>
                <a:srgbClr val="FFE599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จะมี Children Component เป็น Smart หรือ Dumb Component ก็ได้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แต่ปกติไม่มี DOM markup เป็นของตัวเอง และ ไม่มี style ถ้ามีจะเป็นแค่ div ครอบ children component ที่เรียกใช้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ทำหน้าที่ส่งข้อมูลให้กับ Dumb Component หรือ Smart Component ตัวอื่น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ทำหน้าที่ส่ง Action ให้กับ Dumb Component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ปกติแล้ว Smart Component จะถูกสร้างขึ้นจาก HOC เช่น connect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ปกติแล้วจะอยู่ใน Folder containers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มีอีกชื่อหนึ่งคือ Container Component</a:t>
            </a:r>
            <a:endParaRPr sz="2400"/>
          </a:p>
        </p:txBody>
      </p:sp>
      <p:sp>
        <p:nvSpPr>
          <p:cNvPr id="438" name="Shape 43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Smart</a:t>
            </a:r>
            <a:r>
              <a:rPr lang="en-US"/>
              <a:t> Component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r>
              <a:rPr lang="en-US"/>
              <a:t>onstants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idx="1" type="body"/>
          </p:nvPr>
        </p:nvSpPr>
        <p:spPr>
          <a:xfrm>
            <a:off x="228600" y="1359146"/>
            <a:ext cx="11728800" cy="12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ใน React เรานิยมเขียนชื่อ Action ด้วย Constant และ export ออกไปใช้ที่อื่นเช่น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r>
              <a:rPr lang="en-US"/>
              <a:t>onstants</a:t>
            </a:r>
            <a:endParaRPr/>
          </a:p>
        </p:txBody>
      </p:sp>
      <p:sp>
        <p:nvSpPr>
          <p:cNvPr id="450" name="Shape 450"/>
          <p:cNvSpPr txBox="1"/>
          <p:nvPr/>
        </p:nvSpPr>
        <p:spPr>
          <a:xfrm>
            <a:off x="301325" y="2699800"/>
            <a:ext cx="11389800" cy="174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ADD_TODO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'ADD_TODO'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DELETE_TODO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'DELETE_TODO'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EDIT_TODO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'EDIT_TODO'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ตัวอย่างการใช้งาน</a:t>
            </a:r>
            <a:endParaRPr/>
          </a:p>
        </p:txBody>
      </p:sp>
      <p:sp>
        <p:nvSpPr>
          <p:cNvPr id="456" name="Shape 456"/>
          <p:cNvSpPr txBox="1"/>
          <p:nvPr/>
        </p:nvSpPr>
        <p:spPr>
          <a:xfrm>
            <a:off x="2386450" y="4326925"/>
            <a:ext cx="70026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ตัวอย่างต่อไปนี้ดูฉบับเต็มได้ที่ Folder react-redux-example</a:t>
            </a:r>
            <a:endParaRPr sz="24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228600"/>
            <a:ext cx="3352800" cy="57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/>
        </p:nvSpPr>
        <p:spPr>
          <a:xfrm>
            <a:off x="2338250" y="458000"/>
            <a:ext cx="6785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ใน src/actions/counter.js</a:t>
            </a:r>
            <a:endParaRPr sz="2400">
              <a:solidFill>
                <a:srgbClr val="D9D9D9"/>
              </a:solidFill>
            </a:endParaRPr>
          </a:p>
        </p:txBody>
      </p:sp>
      <p:sp>
        <p:nvSpPr>
          <p:cNvPr id="467" name="Shape 467"/>
          <p:cNvSpPr txBox="1"/>
          <p:nvPr/>
        </p:nvSpPr>
        <p:spPr>
          <a:xfrm>
            <a:off x="518250" y="1494550"/>
            <a:ext cx="11269200" cy="43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COUNTER_INCREMENT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'INCREMENT'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incrementBy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COUNTER_INCREMENT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amount: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/>
        </p:nvSpPr>
        <p:spPr>
          <a:xfrm>
            <a:off x="2302075" y="445950"/>
            <a:ext cx="6785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ใน src/reducers/index.js</a:t>
            </a:r>
            <a:endParaRPr sz="2400">
              <a:solidFill>
                <a:srgbClr val="D9D9D9"/>
              </a:solidFill>
            </a:endParaRPr>
          </a:p>
        </p:txBody>
      </p:sp>
      <p:sp>
        <p:nvSpPr>
          <p:cNvPr id="473" name="Shape 473"/>
          <p:cNvSpPr txBox="1"/>
          <p:nvPr/>
        </p:nvSpPr>
        <p:spPr>
          <a:xfrm>
            <a:off x="518250" y="1494550"/>
            <a:ext cx="11269200" cy="43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COUNTER_INCREMENT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'../actions/counter'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rootReducer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COUNTER_INCREMENT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...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amount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rootReducer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/>
        </p:nvSpPr>
        <p:spPr>
          <a:xfrm>
            <a:off x="2302075" y="445950"/>
            <a:ext cx="6785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ใน src/index.js</a:t>
            </a:r>
            <a:endParaRPr sz="2400">
              <a:solidFill>
                <a:srgbClr val="D9D9D9"/>
              </a:solidFill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518250" y="1494550"/>
            <a:ext cx="11269200" cy="43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createStore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"redux"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Provider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'react-redux'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rootReducer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'./reducers'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'./components/App'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store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createStore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rootReducer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ReactDOM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Provider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store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store</a:t>
            </a: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2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2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2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22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Provider</a:t>
            </a:r>
            <a:r>
              <a:rPr lang="en-US" sz="22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/>
        </p:nvSpPr>
        <p:spPr>
          <a:xfrm>
            <a:off x="2338250" y="534200"/>
            <a:ext cx="6785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ใน src/components/App.js</a:t>
            </a:r>
            <a:endParaRPr sz="2400">
              <a:solidFill>
                <a:srgbClr val="D9D9D9"/>
              </a:solidFill>
            </a:endParaRPr>
          </a:p>
        </p:txBody>
      </p:sp>
      <p:sp>
        <p:nvSpPr>
          <p:cNvPr id="485" name="Shape 485"/>
          <p:cNvSpPr txBox="1"/>
          <p:nvPr/>
        </p:nvSpPr>
        <p:spPr>
          <a:xfrm>
            <a:off x="518250" y="870875"/>
            <a:ext cx="11269200" cy="51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'react'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'./App.css'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CounterContainer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'../containers/CounterContainer'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ButtonContainer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'../containers/ButtonContainer'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()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className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"App"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CounterContainer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ButtonContainer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/>
        </p:nvSpPr>
        <p:spPr>
          <a:xfrm>
            <a:off x="2338250" y="458000"/>
            <a:ext cx="6785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ใน src/containers/CounterContainers.js</a:t>
            </a:r>
            <a:endParaRPr sz="2400">
              <a:solidFill>
                <a:srgbClr val="D9D9D9"/>
              </a:solidFill>
            </a:endParaRPr>
          </a:p>
        </p:txBody>
      </p:sp>
      <p:sp>
        <p:nvSpPr>
          <p:cNvPr id="491" name="Shape 491"/>
          <p:cNvSpPr txBox="1"/>
          <p:nvPr/>
        </p:nvSpPr>
        <p:spPr>
          <a:xfrm>
            <a:off x="518250" y="794675"/>
            <a:ext cx="11269200" cy="55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'react-redux'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'../components/Counter'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mapStateToProps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({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count: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endParaRPr sz="24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mapStateToProps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762000"/>
            <a:ext cx="76200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361575" y="5761200"/>
            <a:ext cx="65808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ภาพจาก https://css-tricks.com/learning-react-redux/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/>
        </p:nvSpPr>
        <p:spPr>
          <a:xfrm>
            <a:off x="2338250" y="458000"/>
            <a:ext cx="6785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ใน src/components/Counter.js</a:t>
            </a:r>
            <a:endParaRPr sz="2400">
              <a:solidFill>
                <a:srgbClr val="D9D9D9"/>
              </a:solidFill>
            </a:endParaRPr>
          </a:p>
        </p:txBody>
      </p:sp>
      <p:sp>
        <p:nvSpPr>
          <p:cNvPr id="497" name="Shape 497"/>
          <p:cNvSpPr txBox="1"/>
          <p:nvPr/>
        </p:nvSpPr>
        <p:spPr>
          <a:xfrm>
            <a:off x="518250" y="1132950"/>
            <a:ext cx="11269200" cy="52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'react'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/>
        </p:nvSpPr>
        <p:spPr>
          <a:xfrm>
            <a:off x="2338250" y="458000"/>
            <a:ext cx="6785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ใน src/containers/ButtonContainer.js</a:t>
            </a:r>
            <a:endParaRPr sz="2400">
              <a:solidFill>
                <a:srgbClr val="D9D9D9"/>
              </a:solidFill>
            </a:endParaRPr>
          </a:p>
        </p:txBody>
      </p:sp>
      <p:sp>
        <p:nvSpPr>
          <p:cNvPr id="503" name="Shape 503"/>
          <p:cNvSpPr txBox="1"/>
          <p:nvPr/>
        </p:nvSpPr>
        <p:spPr>
          <a:xfrm>
            <a:off x="518250" y="1072700"/>
            <a:ext cx="11269200" cy="49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'react-redux'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incrementBy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'../actions/counter'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'../components/Button'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mapDispatchToProps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incrementBy</a:t>
            </a:r>
            <a:endParaRPr sz="24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mapDispatchToProps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/>
        </p:nvSpPr>
        <p:spPr>
          <a:xfrm>
            <a:off x="2338250" y="458000"/>
            <a:ext cx="6785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ใน src/components/Button.js</a:t>
            </a:r>
            <a:endParaRPr sz="2400">
              <a:solidFill>
                <a:srgbClr val="D9D9D9"/>
              </a:solidFill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518250" y="1072700"/>
            <a:ext cx="11269200" cy="49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'react'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incrementBy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2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increment</a:t>
            </a:r>
            <a:r>
              <a:rPr lang="en-US" sz="22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22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2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combineReducers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ในกรณีที่ app เราขยายใหญ่ขึ้น เราอาจจะแยก reducer ออกเป็นส่วนย่อยๆ เพื่อจัดการ state ในแต่ละส่วน โดยใช้ Function combineReducers</a:t>
            </a:r>
            <a:endParaRPr/>
          </a:p>
        </p:txBody>
      </p:sp>
      <p:sp>
        <p:nvSpPr>
          <p:cNvPr id="520" name="Shape 520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combineReducers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/>
        </p:nvSpPr>
        <p:spPr>
          <a:xfrm>
            <a:off x="2302075" y="445950"/>
            <a:ext cx="6785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ใน src/reducers/index.js</a:t>
            </a:r>
            <a:endParaRPr sz="2400">
              <a:solidFill>
                <a:srgbClr val="D9D9D9"/>
              </a:solidFill>
            </a:endParaRPr>
          </a:p>
        </p:txBody>
      </p:sp>
      <p:sp>
        <p:nvSpPr>
          <p:cNvPr id="526" name="Shape 526"/>
          <p:cNvSpPr txBox="1"/>
          <p:nvPr/>
        </p:nvSpPr>
        <p:spPr>
          <a:xfrm>
            <a:off x="518250" y="1494550"/>
            <a:ext cx="11269200" cy="43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COUNTER_INCREMENT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'../actions/counter'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rootReducer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COUNTER_INCREMENT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...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amount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rootReducer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7" name="Shape 527"/>
          <p:cNvSpPr txBox="1"/>
          <p:nvPr/>
        </p:nvSpPr>
        <p:spPr>
          <a:xfrm>
            <a:off x="4519775" y="4049725"/>
            <a:ext cx="61710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FF00"/>
                </a:solidFill>
              </a:rPr>
              <a:t>ของเดิม</a:t>
            </a:r>
            <a:endParaRPr sz="60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/>
        </p:nvSpPr>
        <p:spPr>
          <a:xfrm>
            <a:off x="2302075" y="445950"/>
            <a:ext cx="6785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ใน src/reducers/index.js</a:t>
            </a:r>
            <a:endParaRPr sz="2400">
              <a:solidFill>
                <a:srgbClr val="D9D9D9"/>
              </a:solidFill>
            </a:endParaRPr>
          </a:p>
        </p:txBody>
      </p:sp>
      <p:sp>
        <p:nvSpPr>
          <p:cNvPr id="533" name="Shape 533"/>
          <p:cNvSpPr txBox="1"/>
          <p:nvPr/>
        </p:nvSpPr>
        <p:spPr>
          <a:xfrm>
            <a:off x="518250" y="1494550"/>
            <a:ext cx="11269200" cy="43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combineReducers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'redux'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todos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'./todos'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'./counter'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608B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combineReducers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todos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// </a:t>
            </a:r>
            <a:r>
              <a:rPr lang="en-US" sz="2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มีค่าเท่ากับ todos: todos</a:t>
            </a:r>
            <a:endParaRPr sz="24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count: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endParaRPr sz="24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24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/>
        </p:nvSpPr>
        <p:spPr>
          <a:xfrm>
            <a:off x="2302075" y="445950"/>
            <a:ext cx="6785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ใน src/reducers/counter.js</a:t>
            </a:r>
            <a:endParaRPr sz="2400">
              <a:solidFill>
                <a:srgbClr val="D9D9D9"/>
              </a:solidFill>
            </a:endParaRPr>
          </a:p>
        </p:txBody>
      </p:sp>
      <p:sp>
        <p:nvSpPr>
          <p:cNvPr id="539" name="Shape 539"/>
          <p:cNvSpPr txBox="1"/>
          <p:nvPr/>
        </p:nvSpPr>
        <p:spPr>
          <a:xfrm>
            <a:off x="518250" y="1494550"/>
            <a:ext cx="11269200" cy="43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COUNTER_INCREMENT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'../actions/counter'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COUNTER_INCREMENT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amount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/>
        </p:nvSpPr>
        <p:spPr>
          <a:xfrm>
            <a:off x="2302075" y="445950"/>
            <a:ext cx="6785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ใน src/reducers/todos.js</a:t>
            </a:r>
            <a:endParaRPr sz="2400">
              <a:solidFill>
                <a:srgbClr val="D9D9D9"/>
              </a:solidFill>
            </a:endParaRPr>
          </a:p>
        </p:txBody>
      </p:sp>
      <p:sp>
        <p:nvSpPr>
          <p:cNvPr id="545" name="Shape 545"/>
          <p:cNvSpPr txBox="1"/>
          <p:nvPr/>
        </p:nvSpPr>
        <p:spPr>
          <a:xfrm>
            <a:off x="518250" y="1494550"/>
            <a:ext cx="11269200" cy="43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todos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[],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'ADD_TODO'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[...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/>
        </p:nvSpPr>
        <p:spPr>
          <a:xfrm>
            <a:off x="687025" y="1120900"/>
            <a:ext cx="10895700" cy="46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3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todos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[] </a:t>
            </a:r>
            <a:r>
              <a:rPr lang="en-US" sz="3600">
                <a:solidFill>
                  <a:srgbClr val="608B4E"/>
                </a:solidFill>
                <a:latin typeface="Courier New"/>
                <a:ea typeface="Courier New"/>
                <a:cs typeface="Courier New"/>
                <a:sym typeface="Courier New"/>
              </a:rPr>
              <a:t>//จัดการโดย todos reducer</a:t>
            </a:r>
            <a:endParaRPr sz="3600">
              <a:solidFill>
                <a:srgbClr val="608B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36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600">
                <a:solidFill>
                  <a:srgbClr val="608B4E"/>
                </a:solidFill>
                <a:latin typeface="Courier New"/>
                <a:ea typeface="Courier New"/>
                <a:cs typeface="Courier New"/>
                <a:sym typeface="Courier New"/>
              </a:rPr>
              <a:t>//จัดการโดย counter reducer</a:t>
            </a:r>
            <a:endParaRPr sz="3600">
              <a:solidFill>
                <a:srgbClr val="608B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1" name="Shape 551"/>
          <p:cNvSpPr txBox="1"/>
          <p:nvPr/>
        </p:nvSpPr>
        <p:spPr>
          <a:xfrm>
            <a:off x="855750" y="1132950"/>
            <a:ext cx="107271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FF00"/>
                </a:solidFill>
              </a:rPr>
              <a:t>จะให้ผลลัพท์ state แบบนี้</a:t>
            </a:r>
            <a:endParaRPr sz="30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361575" y="5761200"/>
            <a:ext cx="65808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ภาพจาก https://css-tricks.com/learning-react-redux/</a:t>
            </a:r>
            <a:endParaRPr sz="1800">
              <a:solidFill>
                <a:srgbClr val="D9D9D9"/>
              </a:solidFill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762000"/>
            <a:ext cx="76200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Shape 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52400"/>
            <a:ext cx="10001250" cy="56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Shape 557"/>
          <p:cNvSpPr txBox="1"/>
          <p:nvPr/>
        </p:nvSpPr>
        <p:spPr>
          <a:xfrm>
            <a:off x="470050" y="5769375"/>
            <a:ext cx="6532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ภาพจาก http://codesheep.io/2017/01/06/redux-architecture/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createStore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228600" y="2428226"/>
            <a:ext cx="11728800" cy="3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นอกจากกำหนด Reducer ที่จะกับ Store แล้ว เรายังสามารถกำหนด </a:t>
            </a:r>
            <a:r>
              <a:rPr lang="en-US" sz="2400">
                <a:solidFill>
                  <a:srgbClr val="FFE599"/>
                </a:solidFill>
              </a:rPr>
              <a:t>State เริ่มต้น</a:t>
            </a:r>
            <a:r>
              <a:rPr lang="en-US" sz="2400"/>
              <a:t>ได้ที่ parameter ตำแหน่งที่ 2</a:t>
            </a:r>
            <a:endParaRPr sz="24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และสามามารถกำหนด </a:t>
            </a:r>
            <a:r>
              <a:rPr lang="en-US" sz="2400">
                <a:solidFill>
                  <a:srgbClr val="FFE599"/>
                </a:solidFill>
              </a:rPr>
              <a:t>enhancer</a:t>
            </a:r>
            <a:r>
              <a:rPr lang="en-US" sz="2400"/>
              <a:t> (เช่น middleware logger) ได้ที่ parameter ตำแหน่งที่ 3</a:t>
            </a:r>
            <a:endParaRPr sz="24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A9999"/>
                </a:solidFill>
              </a:rPr>
              <a:t>* หากเราอยากกำหนด enhancer แต่ไม่อยากกำหนด State เริ่มต้น เราสามารถใส่ enhancer ในตำแหน่งที่ 2 ได้เลย</a:t>
            </a:r>
            <a:endParaRPr sz="2400">
              <a:solidFill>
                <a:srgbClr val="EA9999"/>
              </a:solidFill>
            </a:endParaRPr>
          </a:p>
        </p:txBody>
      </p:sp>
      <p:sp>
        <p:nvSpPr>
          <p:cNvPr id="568" name="Shape 56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CreateStore</a:t>
            </a:r>
            <a:endParaRPr/>
          </a:p>
        </p:txBody>
      </p:sp>
      <p:sp>
        <p:nvSpPr>
          <p:cNvPr id="569" name="Shape 569"/>
          <p:cNvSpPr txBox="1"/>
          <p:nvPr/>
        </p:nvSpPr>
        <p:spPr>
          <a:xfrm>
            <a:off x="301325" y="1205275"/>
            <a:ext cx="11656200" cy="107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createStore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reducer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preloadedState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enhancer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/>
        </p:nvSpPr>
        <p:spPr>
          <a:xfrm>
            <a:off x="614700" y="1205275"/>
            <a:ext cx="11100600" cy="4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applyMiddleware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createStore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'redux'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logger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'redux-logger'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store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createStore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reducer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count: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applyMiddleware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logger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เมื่อไหร่จะเก็บ ข้อมูลไว้ใน Redux ?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Redux </a:t>
            </a:r>
            <a:r>
              <a:rPr lang="en-US" sz="2400">
                <a:solidFill>
                  <a:srgbClr val="EA9999"/>
                </a:solidFill>
              </a:rPr>
              <a:t>ไม่ได้บังคับ</a:t>
            </a:r>
            <a:r>
              <a:rPr lang="en-US" sz="2400"/>
              <a:t>ว่าจะต้องเก็บ State ของ Component ทั้งหมดไว้ใน Redux store </a:t>
            </a:r>
            <a:r>
              <a:rPr lang="en-US" sz="2400">
                <a:solidFill>
                  <a:srgbClr val="EA9999"/>
                </a:solidFill>
              </a:rPr>
              <a:t>ดังนั้นเราจึงสามารถใช้ State ของ Component ได้ตามปกติ </a:t>
            </a:r>
            <a:r>
              <a:rPr lang="en-US" sz="2400">
                <a:solidFill>
                  <a:srgbClr val="EFEFEF"/>
                </a:solidFill>
              </a:rPr>
              <a:t>แต่เราก็มี Rule of thumb ในการกำหนดว่า ข้อมูลแบบไหนควรจะเก็บไว้ใน Redux store บ้าง</a:t>
            </a:r>
            <a:endParaRPr sz="2400">
              <a:solidFill>
                <a:srgbClr val="EFEFEF"/>
              </a:solidFill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2400"/>
              <a:buChar char="-"/>
            </a:pPr>
            <a:r>
              <a:rPr lang="en-US" sz="2400">
                <a:solidFill>
                  <a:srgbClr val="EFEFEF"/>
                </a:solidFill>
              </a:rPr>
              <a:t>เมื่อส่วนอื่นๆของ App อยากจะใช้ข้อมูลนี้</a:t>
            </a:r>
            <a:endParaRPr sz="2400">
              <a:solidFill>
                <a:srgbClr val="EFEFEF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Char char="-"/>
            </a:pPr>
            <a:r>
              <a:rPr lang="en-US" sz="2400">
                <a:solidFill>
                  <a:srgbClr val="EFEFEF"/>
                </a:solidFill>
              </a:rPr>
              <a:t>เมื่ออยากจะใช้ความสามารถ time travel debugging ในการย้อนข้อมูลกลับไปมา</a:t>
            </a:r>
            <a:endParaRPr sz="2400">
              <a:solidFill>
                <a:srgbClr val="EFEFEF"/>
              </a:solidFill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Char char="-"/>
            </a:pPr>
            <a:r>
              <a:rPr lang="en-US" sz="2400">
                <a:solidFill>
                  <a:srgbClr val="EFEFEF"/>
                </a:solidFill>
              </a:rPr>
              <a:t>เมื่ออยากจะ cache ข้อมูลเอาไว้จะได้ไม่ต้อง reload ใหม่</a:t>
            </a:r>
            <a:endParaRPr sz="2400">
              <a:solidFill>
                <a:srgbClr val="EFEFEF"/>
              </a:solidFill>
            </a:endParaRPr>
          </a:p>
        </p:txBody>
      </p:sp>
      <p:sp>
        <p:nvSpPr>
          <p:cNvPr id="585" name="Shape 585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การเก็บข้อมูลใน Redux (Rule of thumb)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เปิด folder lab2 </a:t>
            </a:r>
            <a:endParaRPr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Century Gothic"/>
              <a:buChar char="-"/>
            </a:pPr>
            <a:r>
              <a:rPr lang="en-US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ศึกษา code ที่ให้ไป</a:t>
            </a:r>
            <a:endParaRPr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Century Gothic"/>
              <a:buChar char="-"/>
            </a:pPr>
            <a:r>
              <a:rPr lang="en-US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เพิ่มปุ่ม decrement ให้ state count - 2</a:t>
            </a:r>
            <a:endParaRPr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1" name="Shape 591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Lab 2:</a:t>
            </a:r>
            <a:r>
              <a:rPr lang="en-US"/>
              <a:t> Redux with React</a:t>
            </a:r>
            <a:endParaRPr>
              <a:solidFill>
                <a:srgbClr val="61DBFB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สำหรับผู้ที่คุ้นเคยกับ Redux แล้ว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D</a:t>
            </a:r>
            <a:r>
              <a:rPr lang="en-US"/>
              <a:t>ucks Modular Redux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React Router Redux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Redux Middleware (Redux Logger, </a:t>
            </a:r>
            <a:r>
              <a:rPr lang="en-US"/>
              <a:t>Redux Thunk, Redux Saga)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Redux Form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Immutable.JS with Redux</a:t>
            </a:r>
            <a:endParaRPr/>
          </a:p>
        </p:txBody>
      </p:sp>
      <p:sp>
        <p:nvSpPr>
          <p:cNvPr id="602" name="Shape 602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สิ่งที่ควรรู้หลังจากใช้ Redux เป็นแล้ว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เปิด folder </a:t>
            </a:r>
            <a:r>
              <a:rPr lang="en-US" sz="2400">
                <a:solidFill>
                  <a:srgbClr val="FFD966"/>
                </a:solidFill>
              </a:rPr>
              <a:t>homework1 </a:t>
            </a:r>
            <a:r>
              <a:rPr lang="en-US" sz="2400">
                <a:solidFill>
                  <a:srgbClr val="D9D9D9"/>
                </a:solidFill>
              </a:rPr>
              <a:t>ขึ้นมา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project ที่ให้</a:t>
            </a:r>
            <a:r>
              <a:rPr lang="en-US" sz="2400">
                <a:solidFill>
                  <a:srgbClr val="FFD966"/>
                </a:solidFill>
              </a:rPr>
              <a:t>ยังไม่ได้ลง</a:t>
            </a:r>
            <a:r>
              <a:rPr lang="en-US" sz="2400">
                <a:solidFill>
                  <a:srgbClr val="D9D9D9"/>
                </a:solidFill>
              </a:rPr>
              <a:t> redux ต้องลงเพิ่มเอง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ศึกษา code ที่ให้ไป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ทำการ refactor จากการเก็บ state ที่ </a:t>
            </a:r>
            <a:r>
              <a:rPr lang="en-US" sz="2400">
                <a:solidFill>
                  <a:srgbClr val="FFD966"/>
                </a:solidFill>
              </a:rPr>
              <a:t>app</a:t>
            </a:r>
            <a:r>
              <a:rPr lang="en-US" sz="2400">
                <a:solidFill>
                  <a:srgbClr val="FFE599"/>
                </a:solidFill>
              </a:rPr>
              <a:t> </a:t>
            </a:r>
            <a:r>
              <a:rPr lang="en-US" sz="2400">
                <a:solidFill>
                  <a:srgbClr val="D9D9D9"/>
                </a:solidFill>
              </a:rPr>
              <a:t>มาไว้ที่ </a:t>
            </a:r>
            <a:r>
              <a:rPr lang="en-US" sz="2400">
                <a:solidFill>
                  <a:srgbClr val="FFD966"/>
                </a:solidFill>
              </a:rPr>
              <a:t>redux store</a:t>
            </a:r>
            <a:r>
              <a:rPr lang="en-US" sz="2400">
                <a:solidFill>
                  <a:srgbClr val="D9D9D9"/>
                </a:solidFill>
              </a:rPr>
              <a:t> แทน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state ของ input box ไม่ต้องเอามาเก็บใน redux store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สามารถดูตัวอย่างจาก link นี้ในการช่วยทำได้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https://codesandbox.io/s/github/reactjs/redux/tree/master/examples/todomvc</a:t>
            </a:r>
            <a:endParaRPr sz="2400">
              <a:solidFill>
                <a:srgbClr val="D9D9D9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D9D9D9"/>
              </a:solidFill>
            </a:endParaRPr>
          </a:p>
        </p:txBody>
      </p:sp>
      <p:sp>
        <p:nvSpPr>
          <p:cNvPr id="608" name="Shape 60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entury Gothic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การบ้าน #</a:t>
            </a:r>
            <a:r>
              <a:rPr lang="en-US">
                <a:solidFill>
                  <a:srgbClr val="FFFFFF"/>
                </a:solidFill>
              </a:rPr>
              <a:t>1</a:t>
            </a: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/>
              <a:t>Todo list</a:t>
            </a:r>
            <a:endParaRPr>
              <a:solidFill>
                <a:srgbClr val="61DBF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575" y="357550"/>
            <a:ext cx="6789850" cy="50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50" y="875750"/>
            <a:ext cx="4710625" cy="43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105500" y="5842500"/>
            <a:ext cx="84141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FEFEF"/>
                </a:solidFill>
              </a:rPr>
              <a:t>ภาพจาก http://blog.isquaredsoftware.com/presentations/2018-03-redux-fundamentals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จากการบ้าน Recipe เวอร์ชั่นเต็ม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ให้ทำการ Refactor Recipe App ที่เราได้สร้างไป ด้วยการย้าย State Recipe มาไว้ใน Redux store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State ของ Input Form Add Recipe ไม่ต้องนำมาเก็บไว้ใน Redux store ก็ได้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400"/>
              <a:buChar char="-"/>
            </a:pPr>
            <a:r>
              <a:rPr lang="en-US" sz="2400">
                <a:solidFill>
                  <a:srgbClr val="FFD966"/>
                </a:solidFill>
              </a:rPr>
              <a:t>ใครที่ยังทำไม่เสร็จให้ทำของเก่าให้เสร็จก่อนนะจ๊ะ</a:t>
            </a:r>
            <a:endParaRPr sz="2400">
              <a:solidFill>
                <a:srgbClr val="FFD966"/>
              </a:solidFill>
            </a:endParaRPr>
          </a:p>
        </p:txBody>
      </p:sp>
      <p:sp>
        <p:nvSpPr>
          <p:cNvPr id="614" name="Shape 614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entury Gothic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การบ้าน #</a:t>
            </a:r>
            <a:r>
              <a:rPr lang="en-US">
                <a:solidFill>
                  <a:srgbClr val="FFFFFF"/>
                </a:solidFill>
              </a:rPr>
              <a:t>2</a:t>
            </a: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/>
              <a:t>Recipe App with Redux</a:t>
            </a:r>
            <a:endParaRPr>
              <a:solidFill>
                <a:srgbClr val="61DBFB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entury Gothic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การบ้าน #</a:t>
            </a:r>
            <a:r>
              <a:rPr lang="en-US">
                <a:solidFill>
                  <a:srgbClr val="FFFFFF"/>
                </a:solidFill>
              </a:rPr>
              <a:t>3</a:t>
            </a: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/>
              <a:t>Kaimaidee App</a:t>
            </a:r>
            <a:endParaRPr>
              <a:solidFill>
                <a:srgbClr val="61DBFB"/>
              </a:solidFill>
            </a:endParaRPr>
          </a:p>
        </p:txBody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x="228600" y="1359150"/>
            <a:ext cx="11728800" cy="3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ใช้ create-react-app ในการสร้าง project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ให้ใช้ </a:t>
            </a:r>
            <a:r>
              <a:rPr lang="en-US" sz="2400">
                <a:solidFill>
                  <a:srgbClr val="EA9999"/>
                </a:solidFill>
              </a:rPr>
              <a:t>Redux</a:t>
            </a:r>
            <a:r>
              <a:rPr lang="en-US" sz="2400">
                <a:solidFill>
                  <a:srgbClr val="D9D9D9"/>
                </a:solidFill>
              </a:rPr>
              <a:t> และ </a:t>
            </a:r>
            <a:r>
              <a:rPr lang="en-US" sz="2400">
                <a:solidFill>
                  <a:srgbClr val="EA9999"/>
                </a:solidFill>
              </a:rPr>
              <a:t>Redux Router</a:t>
            </a:r>
            <a:endParaRPr sz="2400">
              <a:solidFill>
                <a:srgbClr val="EA999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สร้าง App Kaimaidee </a:t>
            </a:r>
            <a:r>
              <a:rPr lang="en-US" sz="2400">
                <a:solidFill>
                  <a:srgbClr val="D9D9D9"/>
                </a:solidFill>
              </a:rPr>
              <a:t>e-commerce ให้มี </a:t>
            </a:r>
            <a:r>
              <a:rPr lang="en-US" sz="2400">
                <a:solidFill>
                  <a:srgbClr val="FFD966"/>
                </a:solidFill>
              </a:rPr>
              <a:t>Feature </a:t>
            </a:r>
            <a:r>
              <a:rPr lang="en-US" sz="2400">
                <a:solidFill>
                  <a:srgbClr val="D9D9D9"/>
                </a:solidFill>
              </a:rPr>
              <a:t>ดังนี้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มี </a:t>
            </a:r>
            <a:r>
              <a:rPr lang="en-US" sz="2400">
                <a:solidFill>
                  <a:srgbClr val="FFD966"/>
                </a:solidFill>
              </a:rPr>
              <a:t>Navbar </a:t>
            </a:r>
            <a:r>
              <a:rPr lang="en-US" sz="2400">
                <a:solidFill>
                  <a:srgbClr val="D9D9D9"/>
                </a:solidFill>
              </a:rPr>
              <a:t>กดที่ My Cart จะเข้าหน้า My Cart กดที่ชื่อ Kaimaidee จะกลับหน้า Home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ที่ปุ่ม My Cart จะมี </a:t>
            </a:r>
            <a:r>
              <a:rPr lang="en-US" sz="2400">
                <a:solidFill>
                  <a:srgbClr val="FFD966"/>
                </a:solidFill>
              </a:rPr>
              <a:t>Badge </a:t>
            </a:r>
            <a:r>
              <a:rPr lang="en-US" sz="2400">
                <a:solidFill>
                  <a:srgbClr val="D9D9D9"/>
                </a:solidFill>
              </a:rPr>
              <a:t>แสดงจำนวนสินค้าใน cart ตอนนี้ </a:t>
            </a:r>
            <a:r>
              <a:rPr lang="en-US" sz="2400">
                <a:solidFill>
                  <a:srgbClr val="FFD966"/>
                </a:solidFill>
              </a:rPr>
              <a:t>หากยังไม่มีจะไม่แสดง</a:t>
            </a:r>
            <a:endParaRPr sz="2400">
              <a:solidFill>
                <a:srgbClr val="FFD966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หน้า Home มีรายการ</a:t>
            </a:r>
            <a:r>
              <a:rPr lang="en-US" sz="2400">
                <a:solidFill>
                  <a:srgbClr val="D9D9D9"/>
                </a:solidFill>
              </a:rPr>
              <a:t>สิน</a:t>
            </a:r>
            <a:r>
              <a:rPr lang="en-US" sz="2400">
                <a:solidFill>
                  <a:srgbClr val="D9D9D9"/>
                </a:solidFill>
              </a:rPr>
              <a:t>ค้า มีปุ่มกด </a:t>
            </a:r>
            <a:r>
              <a:rPr lang="en-US" sz="2400">
                <a:solidFill>
                  <a:srgbClr val="FFD966"/>
                </a:solidFill>
              </a:rPr>
              <a:t>Add cart</a:t>
            </a:r>
            <a:r>
              <a:rPr lang="en-US" sz="2400">
                <a:solidFill>
                  <a:srgbClr val="D9D9D9"/>
                </a:solidFill>
              </a:rPr>
              <a:t> กดแล้วจะเพิ่มสินค้าเข้า</a:t>
            </a:r>
            <a:r>
              <a:rPr lang="en-US" sz="2400">
                <a:solidFill>
                  <a:srgbClr val="FFD966"/>
                </a:solidFill>
              </a:rPr>
              <a:t> cart </a:t>
            </a:r>
            <a:r>
              <a:rPr lang="en-US" sz="2400">
                <a:solidFill>
                  <a:srgbClr val="FFD966"/>
                </a:solidFill>
              </a:rPr>
              <a:t>ที่ละ 1 ชิ้น</a:t>
            </a:r>
            <a:endParaRPr sz="2400">
              <a:solidFill>
                <a:srgbClr val="FFD966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หน้า My Cart จะแสดงรายการในตะกร้า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แสดง ID, Title, Price, Quantity, Total, Total Quantity, Total Price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400"/>
              <a:buChar char="-"/>
            </a:pPr>
            <a:r>
              <a:rPr lang="en-US" sz="2400">
                <a:solidFill>
                  <a:srgbClr val="EA9999"/>
                </a:solidFill>
              </a:rPr>
              <a:t>เก็บ State เข้า Redux Store ทั้</a:t>
            </a:r>
            <a:r>
              <a:rPr lang="en-US" sz="2400">
                <a:solidFill>
                  <a:srgbClr val="EA9999"/>
                </a:solidFill>
              </a:rPr>
              <a:t>งหมด ห้ามมี State ใน Component</a:t>
            </a:r>
            <a:endParaRPr sz="2400">
              <a:solidFill>
                <a:srgbClr val="EA9999"/>
              </a:solidFill>
            </a:endParaRPr>
          </a:p>
        </p:txBody>
      </p:sp>
      <p:sp>
        <p:nvSpPr>
          <p:cNvPr id="621" name="Shape 621"/>
          <p:cNvSpPr txBox="1"/>
          <p:nvPr/>
        </p:nvSpPr>
        <p:spPr>
          <a:xfrm>
            <a:off x="458000" y="5190450"/>
            <a:ext cx="86658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ได้แรงบัลดาลใจมาจาก https://codesandbox.io/s/github/reactjs/redux/tree/master/examples/shopping-cart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entury Gothic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การบ้าน #</a:t>
            </a:r>
            <a:r>
              <a:rPr lang="en-US">
                <a:solidFill>
                  <a:srgbClr val="FFFFFF"/>
                </a:solidFill>
              </a:rPr>
              <a:t>3</a:t>
            </a: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/>
              <a:t>Kaimaidee App</a:t>
            </a:r>
            <a:endParaRPr>
              <a:solidFill>
                <a:srgbClr val="61DBFB"/>
              </a:solidFill>
            </a:endParaRPr>
          </a:p>
        </p:txBody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228600" y="1359150"/>
            <a:ext cx="117288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state เริ่มต้นของ Product</a:t>
            </a:r>
            <a:endParaRPr sz="2400">
              <a:solidFill>
                <a:srgbClr val="EA9999"/>
              </a:solidFill>
            </a:endParaRPr>
          </a:p>
        </p:txBody>
      </p:sp>
      <p:sp>
        <p:nvSpPr>
          <p:cNvPr id="628" name="Shape 628"/>
          <p:cNvSpPr txBox="1"/>
          <p:nvPr/>
        </p:nvSpPr>
        <p:spPr>
          <a:xfrm>
            <a:off x="228600" y="2277950"/>
            <a:ext cx="11330100" cy="356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initialState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title: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'apple'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price: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'https://www.thealternativedaily.com/pages/images/acv/img-apple1.jpg'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title: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'kiwi'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price: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'https://www.organicfacts.net/wp-content/uploads/2013/07/Kiwi.jpg'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title: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'mango'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price: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img: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'https://media.mercola.com/assets/images/foodfacts/mango-nutrition-facts.jpg'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entury Gothic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การบ้าน #</a:t>
            </a:r>
            <a:r>
              <a:rPr lang="en-US">
                <a:solidFill>
                  <a:srgbClr val="FFFFFF"/>
                </a:solidFill>
              </a:rPr>
              <a:t>3</a:t>
            </a: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/>
              <a:t>Kaimaidee App</a:t>
            </a:r>
            <a:endParaRPr>
              <a:solidFill>
                <a:srgbClr val="61DBFB"/>
              </a:solidFill>
            </a:endParaRPr>
          </a:p>
        </p:txBody>
      </p:sp>
      <p:pic>
        <p:nvPicPr>
          <p:cNvPr id="634" name="Shape 6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207525"/>
            <a:ext cx="9081244" cy="446114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Shape 635"/>
          <p:cNvSpPr txBox="1"/>
          <p:nvPr/>
        </p:nvSpPr>
        <p:spPr>
          <a:xfrm>
            <a:off x="373625" y="5668675"/>
            <a:ext cx="4760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ดูภาพขนาดใหญ่ได้ที่ https://ibb.co/mic4Rc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entury Gothic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การบ้าน #</a:t>
            </a:r>
            <a:r>
              <a:rPr lang="en-US">
                <a:solidFill>
                  <a:srgbClr val="FFFFFF"/>
                </a:solidFill>
              </a:rPr>
              <a:t>3</a:t>
            </a: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/>
              <a:t>Kaimaidee App</a:t>
            </a:r>
            <a:endParaRPr>
              <a:solidFill>
                <a:srgbClr val="61DBFB"/>
              </a:solidFill>
            </a:endParaRPr>
          </a:p>
        </p:txBody>
      </p:sp>
      <p:sp>
        <p:nvSpPr>
          <p:cNvPr id="641" name="Shape 641"/>
          <p:cNvSpPr txBox="1"/>
          <p:nvPr/>
        </p:nvSpPr>
        <p:spPr>
          <a:xfrm>
            <a:off x="373625" y="5668675"/>
            <a:ext cx="4760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ดูภาพขนาดใหญ่ได้ที่ </a:t>
            </a:r>
            <a:r>
              <a:rPr lang="en-US" sz="1800">
                <a:solidFill>
                  <a:srgbClr val="D9D9D9"/>
                </a:solidFill>
              </a:rPr>
              <a:t>https://ibb.co/mSNFXH</a:t>
            </a:r>
            <a:endParaRPr sz="1800">
              <a:solidFill>
                <a:srgbClr val="D9D9D9"/>
              </a:solidFill>
            </a:endParaRPr>
          </a:p>
        </p:txBody>
      </p:sp>
      <p:pic>
        <p:nvPicPr>
          <p:cNvPr id="642" name="Shape 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207525"/>
            <a:ext cx="9081204" cy="446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entury Gothic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การบ้าน #</a:t>
            </a:r>
            <a:r>
              <a:rPr lang="en-US">
                <a:solidFill>
                  <a:srgbClr val="FFFFFF"/>
                </a:solidFill>
              </a:rPr>
              <a:t>4</a:t>
            </a: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/>
              <a:t>Snake Game</a:t>
            </a:r>
            <a:endParaRPr>
              <a:solidFill>
                <a:srgbClr val="61DBFB"/>
              </a:solidFill>
            </a:endParaRPr>
          </a:p>
        </p:txBody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228600" y="1359150"/>
            <a:ext cx="11728800" cy="25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การบ้านนี้ Optional ทำหรือไม่ทำก็ได้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ใช้ React ในการสร้างเกม</a:t>
            </a:r>
            <a:r>
              <a:rPr lang="en-US" sz="2400">
                <a:solidFill>
                  <a:srgbClr val="FFD966"/>
                </a:solidFill>
              </a:rPr>
              <a:t>งู</a:t>
            </a:r>
            <a:r>
              <a:rPr lang="en-US" sz="2400">
                <a:solidFill>
                  <a:srgbClr val="D9D9D9"/>
                </a:solidFill>
              </a:rPr>
              <a:t> แบบที่เราเคยเล่นกันบน </a:t>
            </a:r>
            <a:r>
              <a:rPr lang="en-US" sz="2400">
                <a:solidFill>
                  <a:srgbClr val="FFD966"/>
                </a:solidFill>
              </a:rPr>
              <a:t>Nokia 3310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งูชนกรอบแล้วตาย ชนหางตัวเองแล้วตาย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ลองคิด Algorithm เองดูก่อน copy จาก Internet นะครัช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ไม่บังคับว่าจะต้องใช้ Redux</a:t>
            </a:r>
            <a:endParaRPr sz="24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idx="1" type="body"/>
          </p:nvPr>
        </p:nvSpPr>
        <p:spPr>
          <a:xfrm>
            <a:off x="1154950" y="1629500"/>
            <a:ext cx="9446100" cy="43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redux-architecture โดยพี่ปิง อดีตนายกสมาคมโปรแกรมเมอร์ไทย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http://codesheep.io/2017/01/06/redux-architecture/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รวมกระบวนท่าในการ connect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https://github.com/reactjs/react-redux/blob/master/docs/api.md#api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Smart and Dumb component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https://medium.com/@dan_abramov/smart-and-dumb-components-7ca2f9a7c7d0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 txBox="1"/>
          <p:nvPr/>
        </p:nvSpPr>
        <p:spPr>
          <a:xfrm>
            <a:off x="1121025" y="646225"/>
            <a:ext cx="97596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สำหรับหาความรู้เพิ่มเติม</a:t>
            </a:r>
            <a:endParaRPr sz="48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Yellow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